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79" r:id="rId3"/>
    <p:sldId id="257" r:id="rId4"/>
    <p:sldId id="261" r:id="rId5"/>
    <p:sldId id="275" r:id="rId6"/>
    <p:sldId id="274" r:id="rId7"/>
    <p:sldId id="262" r:id="rId8"/>
    <p:sldId id="276" r:id="rId9"/>
    <p:sldId id="263" r:id="rId10"/>
    <p:sldId id="264" r:id="rId11"/>
    <p:sldId id="265" r:id="rId12"/>
    <p:sldId id="266" r:id="rId13"/>
    <p:sldId id="267" r:id="rId14"/>
    <p:sldId id="277" r:id="rId15"/>
    <p:sldId id="278" r:id="rId16"/>
    <p:sldId id="268" r:id="rId17"/>
    <p:sldId id="269" r:id="rId18"/>
    <p:sldId id="270" r:id="rId19"/>
    <p:sldId id="272" r:id="rId20"/>
    <p:sldId id="273" r:id="rId21"/>
    <p:sldId id="25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18"/>
    <p:restoredTop sz="94611"/>
  </p:normalViewPr>
  <p:slideViewPr>
    <p:cSldViewPr snapToGrid="0" snapToObjects="1">
      <p:cViewPr varScale="1">
        <p:scale>
          <a:sx n="80" d="100"/>
          <a:sy n="80" d="100"/>
        </p:scale>
        <p:origin x="144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B69533-CC59-C546-9AB5-4367A7BB79D3}" type="datetimeFigureOut">
              <a:rPr lang="en-US" smtClean="0"/>
              <a:t>5/29/18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EBE4BD-3144-4B46-ADA3-7DB3A514E1D6}" type="slidenum">
              <a:rPr lang="en-US" smtClean="0"/>
              <a:t>‹#›</a:t>
            </a:fld>
            <a:endParaRPr lang="en-US"/>
          </a:p>
        </p:txBody>
      </p:sp>
    </p:spTree>
    <p:extLst>
      <p:ext uri="{BB962C8B-B14F-4D97-AF65-F5344CB8AC3E}">
        <p14:creationId xmlns:p14="http://schemas.microsoft.com/office/powerpoint/2010/main" val="5636998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notes for additional resources, </a:t>
            </a:r>
            <a:r>
              <a:rPr lang="en-US" dirty="0" err="1"/>
              <a:t>etc</a:t>
            </a:r>
            <a:endParaRPr lang="en-US"/>
          </a:p>
          <a:p>
            <a:endParaRPr lang="en-US"/>
          </a:p>
        </p:txBody>
      </p:sp>
      <p:sp>
        <p:nvSpPr>
          <p:cNvPr id="4" name="Slide Number Placeholder 3"/>
          <p:cNvSpPr>
            <a:spLocks noGrp="1"/>
          </p:cNvSpPr>
          <p:nvPr>
            <p:ph type="sldNum" sz="quarter" idx="10"/>
          </p:nvPr>
        </p:nvSpPr>
        <p:spPr/>
        <p:txBody>
          <a:bodyPr/>
          <a:lstStyle/>
          <a:p>
            <a:fld id="{16EBE4BD-3144-4B46-ADA3-7DB3A514E1D6}" type="slidenum">
              <a:rPr lang="en-US" smtClean="0"/>
              <a:t>3</a:t>
            </a:fld>
            <a:endParaRPr lang="en-US"/>
          </a:p>
        </p:txBody>
      </p:sp>
    </p:spTree>
    <p:extLst>
      <p:ext uri="{BB962C8B-B14F-4D97-AF65-F5344CB8AC3E}">
        <p14:creationId xmlns:p14="http://schemas.microsoft.com/office/powerpoint/2010/main" val="1552961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a:t>
            </a:r>
            <a:r>
              <a:rPr lang="en-US" baseline="0" dirty="0"/>
              <a:t> an FYI - I recommend having </a:t>
            </a:r>
            <a:r>
              <a:rPr lang="en-US" baseline="0" dirty="0" err="1"/>
              <a:t>WinDbg</a:t>
            </a:r>
            <a:r>
              <a:rPr lang="en-US" baseline="0" dirty="0"/>
              <a:t> already installed and setup in whatever VM/Lab environment you provide.</a:t>
            </a:r>
            <a:endParaRPr lang="en-US" dirty="0"/>
          </a:p>
        </p:txBody>
      </p:sp>
      <p:sp>
        <p:nvSpPr>
          <p:cNvPr id="4" name="Slide Number Placeholder 3"/>
          <p:cNvSpPr>
            <a:spLocks noGrp="1"/>
          </p:cNvSpPr>
          <p:nvPr>
            <p:ph type="sldNum" sz="quarter" idx="10"/>
          </p:nvPr>
        </p:nvSpPr>
        <p:spPr/>
        <p:txBody>
          <a:bodyPr/>
          <a:lstStyle/>
          <a:p>
            <a:fld id="{16EBE4BD-3144-4B46-ADA3-7DB3A514E1D6}" type="slidenum">
              <a:rPr lang="en-US" smtClean="0"/>
              <a:t>4</a:t>
            </a:fld>
            <a:endParaRPr lang="en-US"/>
          </a:p>
        </p:txBody>
      </p:sp>
    </p:spTree>
    <p:extLst>
      <p:ext uri="{BB962C8B-B14F-4D97-AF65-F5344CB8AC3E}">
        <p14:creationId xmlns:p14="http://schemas.microsoft.com/office/powerpoint/2010/main" val="2005988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how to debug a program - open or attach</a:t>
            </a:r>
            <a:r>
              <a:rPr lang="en-US" baseline="0" dirty="0"/>
              <a:t> and then point out specifically how to do it with </a:t>
            </a:r>
            <a:r>
              <a:rPr lang="en-US" baseline="0" dirty="0" err="1"/>
              <a:t>WinDbg</a:t>
            </a:r>
            <a:endParaRPr lang="en-US" dirty="0"/>
          </a:p>
        </p:txBody>
      </p:sp>
      <p:sp>
        <p:nvSpPr>
          <p:cNvPr id="4" name="Slide Number Placeholder 3"/>
          <p:cNvSpPr>
            <a:spLocks noGrp="1"/>
          </p:cNvSpPr>
          <p:nvPr>
            <p:ph type="sldNum" sz="quarter" idx="10"/>
          </p:nvPr>
        </p:nvSpPr>
        <p:spPr/>
        <p:txBody>
          <a:bodyPr/>
          <a:lstStyle/>
          <a:p>
            <a:fld id="{16EBE4BD-3144-4B46-ADA3-7DB3A514E1D6}" type="slidenum">
              <a:rPr lang="en-US" smtClean="0"/>
              <a:t>5</a:t>
            </a:fld>
            <a:endParaRPr lang="en-US"/>
          </a:p>
        </p:txBody>
      </p:sp>
    </p:spTree>
    <p:extLst>
      <p:ext uri="{BB962C8B-B14F-4D97-AF65-F5344CB8AC3E}">
        <p14:creationId xmlns:p14="http://schemas.microsoft.com/office/powerpoint/2010/main" val="287983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a:t>
            </a:r>
            <a:r>
              <a:rPr lang="en-US" baseline="0" dirty="0"/>
              <a:t> </a:t>
            </a:r>
            <a:r>
              <a:rPr lang="en-US" baseline="0" dirty="0" err="1"/>
              <a:t>WinDbg</a:t>
            </a:r>
            <a:r>
              <a:rPr lang="en-US" baseline="0" dirty="0"/>
              <a:t> is open the windows are considered part of the workspace - you can add more windows under this menu then arrange automatically or manually, need to dock each window to do that, windows do not need to be a part of the primary window. This can be difficult to get all windows laid out as desired. </a:t>
            </a:r>
            <a:endParaRPr lang="en-US" dirty="0"/>
          </a:p>
        </p:txBody>
      </p:sp>
      <p:sp>
        <p:nvSpPr>
          <p:cNvPr id="4" name="Slide Number Placeholder 3"/>
          <p:cNvSpPr>
            <a:spLocks noGrp="1"/>
          </p:cNvSpPr>
          <p:nvPr>
            <p:ph type="sldNum" sz="quarter" idx="10"/>
          </p:nvPr>
        </p:nvSpPr>
        <p:spPr/>
        <p:txBody>
          <a:bodyPr/>
          <a:lstStyle/>
          <a:p>
            <a:fld id="{16EBE4BD-3144-4B46-ADA3-7DB3A514E1D6}" type="slidenum">
              <a:rPr lang="en-US" smtClean="0"/>
              <a:t>6</a:t>
            </a:fld>
            <a:endParaRPr lang="en-US"/>
          </a:p>
        </p:txBody>
      </p:sp>
    </p:spTree>
    <p:extLst>
      <p:ext uri="{BB962C8B-B14F-4D97-AF65-F5344CB8AC3E}">
        <p14:creationId xmlns:p14="http://schemas.microsoft.com/office/powerpoint/2010/main" val="2108124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image shows use at a breakpoint</a:t>
            </a:r>
            <a:r>
              <a:rPr lang="en-US" baseline="0" dirty="0"/>
              <a:t> at 0x3e1000, where the instruction is ’push </a:t>
            </a:r>
            <a:r>
              <a:rPr lang="en-US" baseline="0" dirty="0" err="1"/>
              <a:t>ebp</a:t>
            </a:r>
            <a:r>
              <a:rPr lang="en-US" baseline="0" dirty="0"/>
              <a:t>’. The next image (animated in the slides) shows what happens when we enter assembly mode by typing ‘a’ -&gt; enter, entering two NOPs, then pressing enter again to exit and write the assembly to the program.  This allows us to patch the program during runtime, amongst other things.</a:t>
            </a:r>
            <a:endParaRPr lang="en-US" dirty="0"/>
          </a:p>
        </p:txBody>
      </p:sp>
      <p:sp>
        <p:nvSpPr>
          <p:cNvPr id="4" name="Slide Number Placeholder 3"/>
          <p:cNvSpPr>
            <a:spLocks noGrp="1"/>
          </p:cNvSpPr>
          <p:nvPr>
            <p:ph type="sldNum" sz="quarter" idx="10"/>
          </p:nvPr>
        </p:nvSpPr>
        <p:spPr/>
        <p:txBody>
          <a:bodyPr/>
          <a:lstStyle/>
          <a:p>
            <a:fld id="{16EBE4BD-3144-4B46-ADA3-7DB3A514E1D6}" type="slidenum">
              <a:rPr lang="en-US" smtClean="0"/>
              <a:t>9</a:t>
            </a:fld>
            <a:endParaRPr lang="en-US"/>
          </a:p>
        </p:txBody>
      </p:sp>
    </p:spTree>
    <p:extLst>
      <p:ext uri="{BB962C8B-B14F-4D97-AF65-F5344CB8AC3E}">
        <p14:creationId xmlns:p14="http://schemas.microsoft.com/office/powerpoint/2010/main" val="1668449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a:t>
            </a:r>
            <a:r>
              <a:rPr lang="en-US" baseline="0" dirty="0"/>
              <a:t> important to understand that each time you load a program using ASLR, it will have a different address. If the student is trying to match breakpoints/</a:t>
            </a:r>
            <a:r>
              <a:rPr lang="en-US" baseline="0" dirty="0" err="1"/>
              <a:t>etc</a:t>
            </a:r>
            <a:r>
              <a:rPr lang="en-US" baseline="0" dirty="0"/>
              <a:t> from IDA Pro w/ the debugger may need to adjust for this (or disable).  You can rebase in IDA but is usually either easier to disable ASLR (use the linker or EDITBIN on Windows) or just make the calculation from the new image base.</a:t>
            </a:r>
            <a:endParaRPr lang="en-US" dirty="0"/>
          </a:p>
        </p:txBody>
      </p:sp>
      <p:sp>
        <p:nvSpPr>
          <p:cNvPr id="4" name="Slide Number Placeholder 3"/>
          <p:cNvSpPr>
            <a:spLocks noGrp="1"/>
          </p:cNvSpPr>
          <p:nvPr>
            <p:ph type="sldNum" sz="quarter" idx="10"/>
          </p:nvPr>
        </p:nvSpPr>
        <p:spPr/>
        <p:txBody>
          <a:bodyPr/>
          <a:lstStyle/>
          <a:p>
            <a:fld id="{16EBE4BD-3144-4B46-ADA3-7DB3A514E1D6}" type="slidenum">
              <a:rPr lang="en-US" smtClean="0"/>
              <a:t>17</a:t>
            </a:fld>
            <a:endParaRPr lang="en-US"/>
          </a:p>
        </p:txBody>
      </p:sp>
    </p:spTree>
    <p:extLst>
      <p:ext uri="{BB962C8B-B14F-4D97-AF65-F5344CB8AC3E}">
        <p14:creationId xmlns:p14="http://schemas.microsoft.com/office/powerpoint/2010/main" val="1753788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A0D5ABC-D280-0347-B703-58FB3E1E7810}" type="datetimeFigureOut">
              <a:rPr lang="en-US" smtClean="0"/>
              <a:t>5/29/18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77CAE6-CD05-D04F-A9A0-3AB85AA545FA}" type="slidenum">
              <a:rPr lang="en-US" smtClean="0"/>
              <a:t>‹#›</a:t>
            </a:fld>
            <a:endParaRPr lang="en-US"/>
          </a:p>
        </p:txBody>
      </p:sp>
    </p:spTree>
    <p:extLst>
      <p:ext uri="{BB962C8B-B14F-4D97-AF65-F5344CB8AC3E}">
        <p14:creationId xmlns:p14="http://schemas.microsoft.com/office/powerpoint/2010/main" val="1530232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0D5ABC-D280-0347-B703-58FB3E1E7810}" type="datetimeFigureOut">
              <a:rPr lang="en-US" smtClean="0"/>
              <a:t>5/29/18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77CAE6-CD05-D04F-A9A0-3AB85AA545FA}" type="slidenum">
              <a:rPr lang="en-US" smtClean="0"/>
              <a:t>‹#›</a:t>
            </a:fld>
            <a:endParaRPr lang="en-US"/>
          </a:p>
        </p:txBody>
      </p:sp>
    </p:spTree>
    <p:extLst>
      <p:ext uri="{BB962C8B-B14F-4D97-AF65-F5344CB8AC3E}">
        <p14:creationId xmlns:p14="http://schemas.microsoft.com/office/powerpoint/2010/main" val="550667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0D5ABC-D280-0347-B703-58FB3E1E7810}" type="datetimeFigureOut">
              <a:rPr lang="en-US" smtClean="0"/>
              <a:t>5/29/18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77CAE6-CD05-D04F-A9A0-3AB85AA545FA}" type="slidenum">
              <a:rPr lang="en-US" smtClean="0"/>
              <a:t>‹#›</a:t>
            </a:fld>
            <a:endParaRPr lang="en-US"/>
          </a:p>
        </p:txBody>
      </p:sp>
    </p:spTree>
    <p:extLst>
      <p:ext uri="{BB962C8B-B14F-4D97-AF65-F5344CB8AC3E}">
        <p14:creationId xmlns:p14="http://schemas.microsoft.com/office/powerpoint/2010/main" val="1555603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0D5ABC-D280-0347-B703-58FB3E1E7810}" type="datetimeFigureOut">
              <a:rPr lang="en-US" smtClean="0"/>
              <a:t>5/29/18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77CAE6-CD05-D04F-A9A0-3AB85AA545FA}" type="slidenum">
              <a:rPr lang="en-US" smtClean="0"/>
              <a:t>‹#›</a:t>
            </a:fld>
            <a:endParaRPr lang="en-US"/>
          </a:p>
        </p:txBody>
      </p:sp>
    </p:spTree>
    <p:extLst>
      <p:ext uri="{BB962C8B-B14F-4D97-AF65-F5344CB8AC3E}">
        <p14:creationId xmlns:p14="http://schemas.microsoft.com/office/powerpoint/2010/main" val="355571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0D5ABC-D280-0347-B703-58FB3E1E7810}" type="datetimeFigureOut">
              <a:rPr lang="en-US" smtClean="0"/>
              <a:t>5/29/18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77CAE6-CD05-D04F-A9A0-3AB85AA545FA}" type="slidenum">
              <a:rPr lang="en-US" smtClean="0"/>
              <a:t>‹#›</a:t>
            </a:fld>
            <a:endParaRPr lang="en-US"/>
          </a:p>
        </p:txBody>
      </p:sp>
    </p:spTree>
    <p:extLst>
      <p:ext uri="{BB962C8B-B14F-4D97-AF65-F5344CB8AC3E}">
        <p14:creationId xmlns:p14="http://schemas.microsoft.com/office/powerpoint/2010/main" val="1797467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A0D5ABC-D280-0347-B703-58FB3E1E7810}" type="datetimeFigureOut">
              <a:rPr lang="en-US" smtClean="0"/>
              <a:t>5/29/18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77CAE6-CD05-D04F-A9A0-3AB85AA545FA}" type="slidenum">
              <a:rPr lang="en-US" smtClean="0"/>
              <a:t>‹#›</a:t>
            </a:fld>
            <a:endParaRPr lang="en-US"/>
          </a:p>
        </p:txBody>
      </p:sp>
    </p:spTree>
    <p:extLst>
      <p:ext uri="{BB962C8B-B14F-4D97-AF65-F5344CB8AC3E}">
        <p14:creationId xmlns:p14="http://schemas.microsoft.com/office/powerpoint/2010/main" val="1388297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A0D5ABC-D280-0347-B703-58FB3E1E7810}" type="datetimeFigureOut">
              <a:rPr lang="en-US" smtClean="0"/>
              <a:t>5/29/18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77CAE6-CD05-D04F-A9A0-3AB85AA545FA}" type="slidenum">
              <a:rPr lang="en-US" smtClean="0"/>
              <a:t>‹#›</a:t>
            </a:fld>
            <a:endParaRPr lang="en-US"/>
          </a:p>
        </p:txBody>
      </p:sp>
    </p:spTree>
    <p:extLst>
      <p:ext uri="{BB962C8B-B14F-4D97-AF65-F5344CB8AC3E}">
        <p14:creationId xmlns:p14="http://schemas.microsoft.com/office/powerpoint/2010/main" val="708274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A0D5ABC-D280-0347-B703-58FB3E1E7810}" type="datetimeFigureOut">
              <a:rPr lang="en-US" smtClean="0"/>
              <a:t>5/29/18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77CAE6-CD05-D04F-A9A0-3AB85AA545FA}" type="slidenum">
              <a:rPr lang="en-US" smtClean="0"/>
              <a:t>‹#›</a:t>
            </a:fld>
            <a:endParaRPr lang="en-US"/>
          </a:p>
        </p:txBody>
      </p:sp>
    </p:spTree>
    <p:extLst>
      <p:ext uri="{BB962C8B-B14F-4D97-AF65-F5344CB8AC3E}">
        <p14:creationId xmlns:p14="http://schemas.microsoft.com/office/powerpoint/2010/main" val="470775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0D5ABC-D280-0347-B703-58FB3E1E7810}" type="datetimeFigureOut">
              <a:rPr lang="en-US" smtClean="0"/>
              <a:t>5/29/18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877CAE6-CD05-D04F-A9A0-3AB85AA545FA}" type="slidenum">
              <a:rPr lang="en-US" smtClean="0"/>
              <a:t>‹#›</a:t>
            </a:fld>
            <a:endParaRPr lang="en-US"/>
          </a:p>
        </p:txBody>
      </p:sp>
    </p:spTree>
    <p:extLst>
      <p:ext uri="{BB962C8B-B14F-4D97-AF65-F5344CB8AC3E}">
        <p14:creationId xmlns:p14="http://schemas.microsoft.com/office/powerpoint/2010/main" val="993635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0D5ABC-D280-0347-B703-58FB3E1E7810}" type="datetimeFigureOut">
              <a:rPr lang="en-US" smtClean="0"/>
              <a:t>5/29/18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77CAE6-CD05-D04F-A9A0-3AB85AA545FA}" type="slidenum">
              <a:rPr lang="en-US" smtClean="0"/>
              <a:t>‹#›</a:t>
            </a:fld>
            <a:endParaRPr lang="en-US"/>
          </a:p>
        </p:txBody>
      </p:sp>
    </p:spTree>
    <p:extLst>
      <p:ext uri="{BB962C8B-B14F-4D97-AF65-F5344CB8AC3E}">
        <p14:creationId xmlns:p14="http://schemas.microsoft.com/office/powerpoint/2010/main" val="1206908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0D5ABC-D280-0347-B703-58FB3E1E7810}" type="datetimeFigureOut">
              <a:rPr lang="en-US" smtClean="0"/>
              <a:t>5/29/18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77CAE6-CD05-D04F-A9A0-3AB85AA545FA}" type="slidenum">
              <a:rPr lang="en-US" smtClean="0"/>
              <a:t>‹#›</a:t>
            </a:fld>
            <a:endParaRPr lang="en-US"/>
          </a:p>
        </p:txBody>
      </p:sp>
    </p:spTree>
    <p:extLst>
      <p:ext uri="{BB962C8B-B14F-4D97-AF65-F5344CB8AC3E}">
        <p14:creationId xmlns:p14="http://schemas.microsoft.com/office/powerpoint/2010/main" val="15317775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0D5ABC-D280-0347-B703-58FB3E1E7810}" type="datetimeFigureOut">
              <a:rPr lang="en-US" smtClean="0"/>
              <a:t>5/29/18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77CAE6-CD05-D04F-A9A0-3AB85AA545FA}" type="slidenum">
              <a:rPr lang="en-US" smtClean="0"/>
              <a:t>‹#›</a:t>
            </a:fld>
            <a:endParaRPr lang="en-US"/>
          </a:p>
        </p:txBody>
      </p:sp>
    </p:spTree>
    <p:extLst>
      <p:ext uri="{BB962C8B-B14F-4D97-AF65-F5344CB8AC3E}">
        <p14:creationId xmlns:p14="http://schemas.microsoft.com/office/powerpoint/2010/main" val="1571828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microsoft.com/en-us/download/details.aspx?id=8279"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1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Freeform: Shap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2" name="Freeform 2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2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2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4000" y="2245809"/>
            <a:ext cx="9144000" cy="1564716"/>
          </a:xfrm>
        </p:spPr>
        <p:txBody>
          <a:bodyPr>
            <a:normAutofit/>
          </a:bodyPr>
          <a:lstStyle/>
          <a:p>
            <a:pPr algn="l"/>
            <a:r>
              <a:rPr lang="en-US" sz="4800" dirty="0"/>
              <a:t>WinDbg</a:t>
            </a:r>
            <a:br>
              <a:rPr lang="en-US" sz="4800"/>
            </a:br>
            <a:r>
              <a:rPr lang="en-US" sz="4800"/>
              <a:t>Lesson 16</a:t>
            </a:r>
            <a:endParaRPr lang="en-US" sz="4800" dirty="0"/>
          </a:p>
        </p:txBody>
      </p:sp>
    </p:spTree>
    <p:extLst>
      <p:ext uri="{BB962C8B-B14F-4D97-AF65-F5344CB8AC3E}">
        <p14:creationId xmlns:p14="http://schemas.microsoft.com/office/powerpoint/2010/main" val="22729060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1955" y="5346696"/>
            <a:ext cx="5360045" cy="1511304"/>
          </a:xfrm>
          <a:custGeom>
            <a:avLst/>
            <a:gdLst>
              <a:gd name="connsiteX0" fmla="*/ 4545473 w 5360045"/>
              <a:gd name="connsiteY0" fmla="*/ 0 h 1511304"/>
              <a:gd name="connsiteX1" fmla="*/ 5360045 w 5360045"/>
              <a:gd name="connsiteY1" fmla="*/ 0 h 1511304"/>
              <a:gd name="connsiteX2" fmla="*/ 5360045 w 5360045"/>
              <a:gd name="connsiteY2" fmla="*/ 1046730 h 1511304"/>
              <a:gd name="connsiteX3" fmla="*/ 5360045 w 5360045"/>
              <a:gd name="connsiteY3" fmla="*/ 1508760 h 1511304"/>
              <a:gd name="connsiteX4" fmla="*/ 5360045 w 5360045"/>
              <a:gd name="connsiteY4" fmla="*/ 1511304 h 1511304"/>
              <a:gd name="connsiteX5" fmla="*/ 4545474 w 5360045"/>
              <a:gd name="connsiteY5" fmla="*/ 1511304 h 1511304"/>
              <a:gd name="connsiteX6" fmla="*/ 2525897 w 5360045"/>
              <a:gd name="connsiteY6" fmla="*/ 1511304 h 1511304"/>
              <a:gd name="connsiteX7" fmla="*/ 0 w 5360045"/>
              <a:gd name="connsiteY7" fmla="*/ 1511304 h 1511304"/>
              <a:gd name="connsiteX8" fmla="*/ 697617 w 5360045"/>
              <a:gd name="connsiteY8" fmla="*/ 3 h 1511304"/>
              <a:gd name="connsiteX9" fmla="*/ 4545473 w 5360045"/>
              <a:gd name="connsiteY9"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0045" h="1511304">
                <a:moveTo>
                  <a:pt x="4545473" y="0"/>
                </a:moveTo>
                <a:lnTo>
                  <a:pt x="5360045" y="0"/>
                </a:lnTo>
                <a:lnTo>
                  <a:pt x="5360045" y="1046730"/>
                </a:lnTo>
                <a:lnTo>
                  <a:pt x="5360045" y="1508760"/>
                </a:lnTo>
                <a:lnTo>
                  <a:pt x="5360045" y="1511304"/>
                </a:lnTo>
                <a:lnTo>
                  <a:pt x="4545474" y="1511304"/>
                </a:lnTo>
                <a:lnTo>
                  <a:pt x="2525897" y="1511304"/>
                </a:lnTo>
                <a:lnTo>
                  <a:pt x="0" y="1511304"/>
                </a:lnTo>
                <a:lnTo>
                  <a:pt x="697617" y="3"/>
                </a:lnTo>
                <a:lnTo>
                  <a:pt x="4545473" y="3"/>
                </a:lnTo>
                <a:close/>
              </a:path>
            </a:pathLst>
          </a:cu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46694"/>
            <a:ext cx="7346605" cy="1511306"/>
          </a:xfrm>
          <a:custGeom>
            <a:avLst/>
            <a:gdLst>
              <a:gd name="connsiteX0" fmla="*/ 0 w 7346605"/>
              <a:gd name="connsiteY0" fmla="*/ 0 h 1511306"/>
              <a:gd name="connsiteX1" fmla="*/ 239486 w 7346605"/>
              <a:gd name="connsiteY1" fmla="*/ 0 h 1511306"/>
              <a:gd name="connsiteX2" fmla="*/ 1209568 w 7346605"/>
              <a:gd name="connsiteY2" fmla="*/ 0 h 1511306"/>
              <a:gd name="connsiteX3" fmla="*/ 2405743 w 7346605"/>
              <a:gd name="connsiteY3" fmla="*/ 0 h 1511306"/>
              <a:gd name="connsiteX4" fmla="*/ 2405743 w 7346605"/>
              <a:gd name="connsiteY4" fmla="*/ 2544 h 1511306"/>
              <a:gd name="connsiteX5" fmla="*/ 2801131 w 7346605"/>
              <a:gd name="connsiteY5" fmla="*/ 2544 h 1511306"/>
              <a:gd name="connsiteX6" fmla="*/ 2801131 w 7346605"/>
              <a:gd name="connsiteY6" fmla="*/ 0 h 1511306"/>
              <a:gd name="connsiteX7" fmla="*/ 7346605 w 7346605"/>
              <a:gd name="connsiteY7" fmla="*/ 0 h 1511306"/>
              <a:gd name="connsiteX8" fmla="*/ 6648988 w 7346605"/>
              <a:gd name="connsiteY8" fmla="*/ 1511301 h 1511306"/>
              <a:gd name="connsiteX9" fmla="*/ 2801132 w 7346605"/>
              <a:gd name="connsiteY9" fmla="*/ 1511301 h 1511306"/>
              <a:gd name="connsiteX10" fmla="*/ 2801132 w 7346605"/>
              <a:gd name="connsiteY10" fmla="*/ 1511304 h 1511306"/>
              <a:gd name="connsiteX11" fmla="*/ 2405743 w 7346605"/>
              <a:gd name="connsiteY11" fmla="*/ 1511304 h 1511306"/>
              <a:gd name="connsiteX12" fmla="*/ 2405743 w 7346605"/>
              <a:gd name="connsiteY12" fmla="*/ 1511306 h 1511306"/>
              <a:gd name="connsiteX13" fmla="*/ 1333411 w 7346605"/>
              <a:gd name="connsiteY13" fmla="*/ 1511306 h 1511306"/>
              <a:gd name="connsiteX14" fmla="*/ 1219208 w 7346605"/>
              <a:gd name="connsiteY14" fmla="*/ 1511306 h 1511306"/>
              <a:gd name="connsiteX15" fmla="*/ 1209568 w 7346605"/>
              <a:gd name="connsiteY15" fmla="*/ 1511306 h 1511306"/>
              <a:gd name="connsiteX16" fmla="*/ 239486 w 7346605"/>
              <a:gd name="connsiteY16" fmla="*/ 1511306 h 1511306"/>
              <a:gd name="connsiteX17" fmla="*/ 0 w 7346605"/>
              <a:gd name="connsiteY17"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6605" h="1511306">
                <a:moveTo>
                  <a:pt x="0" y="0"/>
                </a:moveTo>
                <a:lnTo>
                  <a:pt x="239486" y="0"/>
                </a:lnTo>
                <a:lnTo>
                  <a:pt x="1209568" y="0"/>
                </a:lnTo>
                <a:lnTo>
                  <a:pt x="2405743" y="0"/>
                </a:lnTo>
                <a:lnTo>
                  <a:pt x="2405743" y="2544"/>
                </a:lnTo>
                <a:lnTo>
                  <a:pt x="2801131" y="2544"/>
                </a:lnTo>
                <a:lnTo>
                  <a:pt x="2801131" y="0"/>
                </a:lnTo>
                <a:lnTo>
                  <a:pt x="7346605" y="0"/>
                </a:lnTo>
                <a:lnTo>
                  <a:pt x="6648988" y="1511301"/>
                </a:lnTo>
                <a:lnTo>
                  <a:pt x="2801132" y="1511301"/>
                </a:lnTo>
                <a:lnTo>
                  <a:pt x="2801132" y="1511304"/>
                </a:lnTo>
                <a:lnTo>
                  <a:pt x="2405743" y="1511304"/>
                </a:lnTo>
                <a:lnTo>
                  <a:pt x="2405743" y="1511306"/>
                </a:lnTo>
                <a:lnTo>
                  <a:pt x="1333411" y="1511306"/>
                </a:lnTo>
                <a:lnTo>
                  <a:pt x="1219208" y="1511306"/>
                </a:lnTo>
                <a:lnTo>
                  <a:pt x="1209568" y="1511306"/>
                </a:lnTo>
                <a:lnTo>
                  <a:pt x="239486" y="1511306"/>
                </a:lnTo>
                <a:lnTo>
                  <a:pt x="0" y="151130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8" y="703479"/>
            <a:ext cx="7848945" cy="3806737"/>
          </a:xfrm>
          <a:prstGeom prst="rect">
            <a:avLst/>
          </a:prstGeom>
        </p:spPr>
      </p:pic>
      <p:sp>
        <p:nvSpPr>
          <p:cNvPr id="2" name="Title 1"/>
          <p:cNvSpPr>
            <a:spLocks noGrp="1"/>
          </p:cNvSpPr>
          <p:nvPr>
            <p:ph type="title"/>
          </p:nvPr>
        </p:nvSpPr>
        <p:spPr>
          <a:xfrm>
            <a:off x="950121" y="5529884"/>
            <a:ext cx="5693783" cy="1096331"/>
          </a:xfrm>
        </p:spPr>
        <p:txBody>
          <a:bodyPr>
            <a:normAutofit/>
          </a:bodyPr>
          <a:lstStyle/>
          <a:p>
            <a:r>
              <a:rPr lang="en-US" sz="4000"/>
              <a:t>Important Windows</a:t>
            </a:r>
          </a:p>
        </p:txBody>
      </p:sp>
      <p:sp>
        <p:nvSpPr>
          <p:cNvPr id="3" name="Content Placeholder 2"/>
          <p:cNvSpPr>
            <a:spLocks noGrp="1"/>
          </p:cNvSpPr>
          <p:nvPr>
            <p:ph idx="1"/>
          </p:nvPr>
        </p:nvSpPr>
        <p:spPr>
          <a:xfrm>
            <a:off x="7534655" y="965199"/>
            <a:ext cx="4008101" cy="4020458"/>
          </a:xfrm>
        </p:spPr>
        <p:txBody>
          <a:bodyPr anchor="ctr">
            <a:normAutofit/>
          </a:bodyPr>
          <a:lstStyle/>
          <a:p>
            <a:r>
              <a:rPr lang="en-US" sz="2000"/>
              <a:t>Command:</a:t>
            </a:r>
          </a:p>
          <a:p>
            <a:pPr lvl="1"/>
            <a:r>
              <a:rPr lang="en-US" sz="2000"/>
              <a:t>u [address]: disassemble from address</a:t>
            </a:r>
          </a:p>
          <a:p>
            <a:pPr lvl="1"/>
            <a:r>
              <a:rPr lang="en-US" sz="2000"/>
              <a:t>u [range]: disassemble range</a:t>
            </a:r>
          </a:p>
          <a:p>
            <a:pPr lvl="1"/>
            <a:r>
              <a:rPr lang="en-US" sz="2000"/>
              <a:t>ub: disassemble backwards</a:t>
            </a:r>
          </a:p>
          <a:p>
            <a:pPr lvl="1"/>
            <a:r>
              <a:rPr lang="en-US" sz="2000"/>
              <a:t>uf: disassemble entire function</a:t>
            </a:r>
          </a:p>
          <a:p>
            <a:pPr lvl="1"/>
            <a:endParaRPr lang="en-US" sz="2000"/>
          </a:p>
        </p:txBody>
      </p:sp>
    </p:spTree>
    <p:extLst>
      <p:ext uri="{BB962C8B-B14F-4D97-AF65-F5344CB8AC3E}">
        <p14:creationId xmlns:p14="http://schemas.microsoft.com/office/powerpoint/2010/main" val="2369797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0797" y="1690688"/>
            <a:ext cx="8711202" cy="5167312"/>
          </a:xfrm>
          <a:custGeom>
            <a:avLst/>
            <a:gdLst>
              <a:gd name="connsiteX0" fmla="*/ 0 w 8711202"/>
              <a:gd name="connsiteY0" fmla="*/ 0 h 5167312"/>
              <a:gd name="connsiteX1" fmla="*/ 7243482 w 8711202"/>
              <a:gd name="connsiteY1" fmla="*/ 0 h 5167312"/>
              <a:gd name="connsiteX2" fmla="*/ 8711202 w 8711202"/>
              <a:gd name="connsiteY2" fmla="*/ 0 h 5167312"/>
              <a:gd name="connsiteX3" fmla="*/ 8711202 w 8711202"/>
              <a:gd name="connsiteY3" fmla="*/ 5167312 h 5167312"/>
              <a:gd name="connsiteX4" fmla="*/ 7243482 w 8711202"/>
              <a:gd name="connsiteY4" fmla="*/ 5167312 h 5167312"/>
              <a:gd name="connsiteX5" fmla="*/ 221324 w 8711202"/>
              <a:gd name="connsiteY5" fmla="*/ 5167312 h 5167312"/>
              <a:gd name="connsiteX6" fmla="*/ 2615203 w 8711202"/>
              <a:gd name="connsiteY6" fmla="*/ 952 h 5167312"/>
              <a:gd name="connsiteX7" fmla="*/ 0 w 8711202"/>
              <a:gd name="connsiteY7"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1202" h="5167312">
                <a:moveTo>
                  <a:pt x="0" y="0"/>
                </a:moveTo>
                <a:lnTo>
                  <a:pt x="7243482" y="0"/>
                </a:lnTo>
                <a:lnTo>
                  <a:pt x="8711202" y="0"/>
                </a:lnTo>
                <a:lnTo>
                  <a:pt x="8711202" y="5167312"/>
                </a:lnTo>
                <a:lnTo>
                  <a:pt x="7243482" y="5167312"/>
                </a:lnTo>
                <a:lnTo>
                  <a:pt x="221324" y="5167312"/>
                </a:lnTo>
                <a:lnTo>
                  <a:pt x="2615203" y="952"/>
                </a:lnTo>
                <a:lnTo>
                  <a:pt x="0" y="95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3088" y="2468790"/>
            <a:ext cx="5751646" cy="3796086"/>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
        <p:nvSpPr>
          <p:cNvPr id="14" name="Freeform: Shap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8805" y="-2"/>
            <a:ext cx="6013194" cy="1511304"/>
          </a:xfrm>
          <a:custGeom>
            <a:avLst/>
            <a:gdLst>
              <a:gd name="connsiteX0" fmla="*/ 4545473 w 6013194"/>
              <a:gd name="connsiteY0" fmla="*/ 0 h 1511304"/>
              <a:gd name="connsiteX1" fmla="*/ 6013194 w 6013194"/>
              <a:gd name="connsiteY1" fmla="*/ 0 h 1511304"/>
              <a:gd name="connsiteX2" fmla="*/ 6013194 w 6013194"/>
              <a:gd name="connsiteY2" fmla="*/ 1508760 h 1511304"/>
              <a:gd name="connsiteX3" fmla="*/ 4545474 w 6013194"/>
              <a:gd name="connsiteY3" fmla="*/ 1508760 h 1511304"/>
              <a:gd name="connsiteX4" fmla="*/ 4545474 w 6013194"/>
              <a:gd name="connsiteY4" fmla="*/ 1511304 h 1511304"/>
              <a:gd name="connsiteX5" fmla="*/ 0 w 6013194"/>
              <a:gd name="connsiteY5" fmla="*/ 1511304 h 1511304"/>
              <a:gd name="connsiteX6" fmla="*/ 697617 w 6013194"/>
              <a:gd name="connsiteY6" fmla="*/ 3 h 1511304"/>
              <a:gd name="connsiteX7" fmla="*/ 4545473 w 6013194"/>
              <a:gd name="connsiteY7"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3194" h="1511304">
                <a:moveTo>
                  <a:pt x="4545473" y="0"/>
                </a:moveTo>
                <a:lnTo>
                  <a:pt x="6013194" y="0"/>
                </a:lnTo>
                <a:lnTo>
                  <a:pt x="6013194" y="1508760"/>
                </a:lnTo>
                <a:lnTo>
                  <a:pt x="4545474" y="1508760"/>
                </a:lnTo>
                <a:lnTo>
                  <a:pt x="4545474" y="1511304"/>
                </a:lnTo>
                <a:lnTo>
                  <a:pt x="0" y="1511304"/>
                </a:lnTo>
                <a:lnTo>
                  <a:pt x="697617" y="3"/>
                </a:lnTo>
                <a:lnTo>
                  <a:pt x="4545473" y="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6"/>
            <a:ext cx="5340605" cy="1146176"/>
          </a:xfrm>
        </p:spPr>
        <p:txBody>
          <a:bodyPr>
            <a:normAutofit/>
          </a:bodyPr>
          <a:lstStyle/>
          <a:p>
            <a:r>
              <a:rPr lang="en-US" dirty="0"/>
              <a:t>Important Windows</a:t>
            </a:r>
          </a:p>
        </p:txBody>
      </p:sp>
      <p:sp>
        <p:nvSpPr>
          <p:cNvPr id="3" name="Content Placeholder 2"/>
          <p:cNvSpPr>
            <a:spLocks noGrp="1"/>
          </p:cNvSpPr>
          <p:nvPr>
            <p:ph idx="1"/>
          </p:nvPr>
        </p:nvSpPr>
        <p:spPr>
          <a:xfrm>
            <a:off x="838200" y="2173288"/>
            <a:ext cx="3603171" cy="3639684"/>
          </a:xfrm>
        </p:spPr>
        <p:txBody>
          <a:bodyPr anchor="ctr">
            <a:normAutofit/>
          </a:bodyPr>
          <a:lstStyle/>
          <a:p>
            <a:r>
              <a:rPr lang="en-US" sz="2000">
                <a:solidFill>
                  <a:schemeClr val="bg1"/>
                </a:solidFill>
              </a:rPr>
              <a:t>Registers Window</a:t>
            </a:r>
          </a:p>
          <a:p>
            <a:pPr lvl="1"/>
            <a:r>
              <a:rPr lang="en-US" sz="2000">
                <a:solidFill>
                  <a:schemeClr val="bg1"/>
                </a:solidFill>
              </a:rPr>
              <a:t>Current state of the registers</a:t>
            </a:r>
          </a:p>
          <a:p>
            <a:pPr lvl="1"/>
            <a:r>
              <a:rPr lang="en-US" sz="2000">
                <a:solidFill>
                  <a:schemeClr val="bg1"/>
                </a:solidFill>
              </a:rPr>
              <a:t>Register turns red if previous instruction modified it</a:t>
            </a:r>
          </a:p>
          <a:p>
            <a:pPr lvl="1"/>
            <a:r>
              <a:rPr lang="en-US" sz="2000">
                <a:solidFill>
                  <a:schemeClr val="bg1"/>
                </a:solidFill>
              </a:rPr>
              <a:t>You can edit registers by clicking on them</a:t>
            </a:r>
          </a:p>
        </p:txBody>
      </p:sp>
    </p:spTree>
    <p:extLst>
      <p:ext uri="{BB962C8B-B14F-4D97-AF65-F5344CB8AC3E}">
        <p14:creationId xmlns:p14="http://schemas.microsoft.com/office/powerpoint/2010/main" val="638280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0797" y="1690688"/>
            <a:ext cx="8711202" cy="5167312"/>
          </a:xfrm>
          <a:custGeom>
            <a:avLst/>
            <a:gdLst>
              <a:gd name="connsiteX0" fmla="*/ 0 w 8711202"/>
              <a:gd name="connsiteY0" fmla="*/ 0 h 5167312"/>
              <a:gd name="connsiteX1" fmla="*/ 7243482 w 8711202"/>
              <a:gd name="connsiteY1" fmla="*/ 0 h 5167312"/>
              <a:gd name="connsiteX2" fmla="*/ 8711202 w 8711202"/>
              <a:gd name="connsiteY2" fmla="*/ 0 h 5167312"/>
              <a:gd name="connsiteX3" fmla="*/ 8711202 w 8711202"/>
              <a:gd name="connsiteY3" fmla="*/ 5167312 h 5167312"/>
              <a:gd name="connsiteX4" fmla="*/ 7243482 w 8711202"/>
              <a:gd name="connsiteY4" fmla="*/ 5167312 h 5167312"/>
              <a:gd name="connsiteX5" fmla="*/ 221324 w 8711202"/>
              <a:gd name="connsiteY5" fmla="*/ 5167312 h 5167312"/>
              <a:gd name="connsiteX6" fmla="*/ 2615203 w 8711202"/>
              <a:gd name="connsiteY6" fmla="*/ 952 h 5167312"/>
              <a:gd name="connsiteX7" fmla="*/ 0 w 8711202"/>
              <a:gd name="connsiteY7"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1202" h="5167312">
                <a:moveTo>
                  <a:pt x="0" y="0"/>
                </a:moveTo>
                <a:lnTo>
                  <a:pt x="7243482" y="0"/>
                </a:lnTo>
                <a:lnTo>
                  <a:pt x="8711202" y="0"/>
                </a:lnTo>
                <a:lnTo>
                  <a:pt x="8711202" y="5167312"/>
                </a:lnTo>
                <a:lnTo>
                  <a:pt x="7243482" y="5167312"/>
                </a:lnTo>
                <a:lnTo>
                  <a:pt x="221324" y="5167312"/>
                </a:lnTo>
                <a:lnTo>
                  <a:pt x="2615203" y="952"/>
                </a:lnTo>
                <a:lnTo>
                  <a:pt x="0" y="95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1455" y="2574001"/>
            <a:ext cx="6111268" cy="3238971"/>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
        <p:nvSpPr>
          <p:cNvPr id="13" name="Freeform: Shap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8805" y="-2"/>
            <a:ext cx="6013194" cy="1511304"/>
          </a:xfrm>
          <a:custGeom>
            <a:avLst/>
            <a:gdLst>
              <a:gd name="connsiteX0" fmla="*/ 4545473 w 6013194"/>
              <a:gd name="connsiteY0" fmla="*/ 0 h 1511304"/>
              <a:gd name="connsiteX1" fmla="*/ 6013194 w 6013194"/>
              <a:gd name="connsiteY1" fmla="*/ 0 h 1511304"/>
              <a:gd name="connsiteX2" fmla="*/ 6013194 w 6013194"/>
              <a:gd name="connsiteY2" fmla="*/ 1508760 h 1511304"/>
              <a:gd name="connsiteX3" fmla="*/ 4545474 w 6013194"/>
              <a:gd name="connsiteY3" fmla="*/ 1508760 h 1511304"/>
              <a:gd name="connsiteX4" fmla="*/ 4545474 w 6013194"/>
              <a:gd name="connsiteY4" fmla="*/ 1511304 h 1511304"/>
              <a:gd name="connsiteX5" fmla="*/ 0 w 6013194"/>
              <a:gd name="connsiteY5" fmla="*/ 1511304 h 1511304"/>
              <a:gd name="connsiteX6" fmla="*/ 697617 w 6013194"/>
              <a:gd name="connsiteY6" fmla="*/ 3 h 1511304"/>
              <a:gd name="connsiteX7" fmla="*/ 4545473 w 6013194"/>
              <a:gd name="connsiteY7"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3194" h="1511304">
                <a:moveTo>
                  <a:pt x="4545473" y="0"/>
                </a:moveTo>
                <a:lnTo>
                  <a:pt x="6013194" y="0"/>
                </a:lnTo>
                <a:lnTo>
                  <a:pt x="6013194" y="1508760"/>
                </a:lnTo>
                <a:lnTo>
                  <a:pt x="4545474" y="1508760"/>
                </a:lnTo>
                <a:lnTo>
                  <a:pt x="4545474" y="1511304"/>
                </a:lnTo>
                <a:lnTo>
                  <a:pt x="0" y="1511304"/>
                </a:lnTo>
                <a:lnTo>
                  <a:pt x="697617" y="3"/>
                </a:lnTo>
                <a:lnTo>
                  <a:pt x="4545473" y="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6"/>
            <a:ext cx="5340605" cy="1146176"/>
          </a:xfrm>
        </p:spPr>
        <p:txBody>
          <a:bodyPr>
            <a:normAutofit/>
          </a:bodyPr>
          <a:lstStyle/>
          <a:p>
            <a:r>
              <a:rPr lang="en-US" dirty="0"/>
              <a:t>Important Windows</a:t>
            </a:r>
          </a:p>
        </p:txBody>
      </p:sp>
      <p:sp>
        <p:nvSpPr>
          <p:cNvPr id="3" name="Content Placeholder 2"/>
          <p:cNvSpPr>
            <a:spLocks noGrp="1"/>
          </p:cNvSpPr>
          <p:nvPr>
            <p:ph idx="1"/>
          </p:nvPr>
        </p:nvSpPr>
        <p:spPr>
          <a:xfrm>
            <a:off x="838200" y="2173288"/>
            <a:ext cx="3603171" cy="3639684"/>
          </a:xfrm>
        </p:spPr>
        <p:txBody>
          <a:bodyPr anchor="ctr">
            <a:normAutofit/>
          </a:bodyPr>
          <a:lstStyle/>
          <a:p>
            <a:r>
              <a:rPr lang="en-US" sz="2000">
                <a:solidFill>
                  <a:schemeClr val="bg1"/>
                </a:solidFill>
              </a:rPr>
              <a:t>Memory Window</a:t>
            </a:r>
          </a:p>
          <a:p>
            <a:pPr lvl="1"/>
            <a:r>
              <a:rPr lang="en-US" sz="2000">
                <a:solidFill>
                  <a:schemeClr val="bg1"/>
                </a:solidFill>
              </a:rPr>
              <a:t>Dump of live memory – you can enter an address or use registers (esp, eip, ebp)</a:t>
            </a:r>
          </a:p>
          <a:p>
            <a:endParaRPr lang="en-US" sz="2000">
              <a:solidFill>
                <a:schemeClr val="bg1"/>
              </a:solidFill>
            </a:endParaRPr>
          </a:p>
          <a:p>
            <a:pPr lvl="1"/>
            <a:endParaRPr lang="en-US" sz="2000">
              <a:solidFill>
                <a:schemeClr val="bg1"/>
              </a:solidFill>
            </a:endParaRPr>
          </a:p>
          <a:p>
            <a:pPr lvl="1"/>
            <a:endParaRPr lang="en-US" sz="2000">
              <a:solidFill>
                <a:schemeClr val="bg1"/>
              </a:solidFill>
            </a:endParaRPr>
          </a:p>
        </p:txBody>
      </p:sp>
    </p:spTree>
    <p:extLst>
      <p:ext uri="{BB962C8B-B14F-4D97-AF65-F5344CB8AC3E}">
        <p14:creationId xmlns:p14="http://schemas.microsoft.com/office/powerpoint/2010/main" val="3679765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1955" y="5346696"/>
            <a:ext cx="5360045" cy="1511304"/>
          </a:xfrm>
          <a:custGeom>
            <a:avLst/>
            <a:gdLst>
              <a:gd name="connsiteX0" fmla="*/ 4545473 w 5360045"/>
              <a:gd name="connsiteY0" fmla="*/ 0 h 1511304"/>
              <a:gd name="connsiteX1" fmla="*/ 5360045 w 5360045"/>
              <a:gd name="connsiteY1" fmla="*/ 0 h 1511304"/>
              <a:gd name="connsiteX2" fmla="*/ 5360045 w 5360045"/>
              <a:gd name="connsiteY2" fmla="*/ 1046730 h 1511304"/>
              <a:gd name="connsiteX3" fmla="*/ 5360045 w 5360045"/>
              <a:gd name="connsiteY3" fmla="*/ 1508760 h 1511304"/>
              <a:gd name="connsiteX4" fmla="*/ 5360045 w 5360045"/>
              <a:gd name="connsiteY4" fmla="*/ 1511304 h 1511304"/>
              <a:gd name="connsiteX5" fmla="*/ 4545474 w 5360045"/>
              <a:gd name="connsiteY5" fmla="*/ 1511304 h 1511304"/>
              <a:gd name="connsiteX6" fmla="*/ 2525897 w 5360045"/>
              <a:gd name="connsiteY6" fmla="*/ 1511304 h 1511304"/>
              <a:gd name="connsiteX7" fmla="*/ 0 w 5360045"/>
              <a:gd name="connsiteY7" fmla="*/ 1511304 h 1511304"/>
              <a:gd name="connsiteX8" fmla="*/ 697617 w 5360045"/>
              <a:gd name="connsiteY8" fmla="*/ 3 h 1511304"/>
              <a:gd name="connsiteX9" fmla="*/ 4545473 w 5360045"/>
              <a:gd name="connsiteY9"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0045" h="1511304">
                <a:moveTo>
                  <a:pt x="4545473" y="0"/>
                </a:moveTo>
                <a:lnTo>
                  <a:pt x="5360045" y="0"/>
                </a:lnTo>
                <a:lnTo>
                  <a:pt x="5360045" y="1046730"/>
                </a:lnTo>
                <a:lnTo>
                  <a:pt x="5360045" y="1508760"/>
                </a:lnTo>
                <a:lnTo>
                  <a:pt x="5360045" y="1511304"/>
                </a:lnTo>
                <a:lnTo>
                  <a:pt x="4545474" y="1511304"/>
                </a:lnTo>
                <a:lnTo>
                  <a:pt x="2525897" y="1511304"/>
                </a:lnTo>
                <a:lnTo>
                  <a:pt x="0" y="1511304"/>
                </a:lnTo>
                <a:lnTo>
                  <a:pt x="697617" y="3"/>
                </a:lnTo>
                <a:lnTo>
                  <a:pt x="4545473" y="3"/>
                </a:lnTo>
                <a:close/>
              </a:path>
            </a:pathLst>
          </a:cu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46694"/>
            <a:ext cx="7346605" cy="1511306"/>
          </a:xfrm>
          <a:custGeom>
            <a:avLst/>
            <a:gdLst>
              <a:gd name="connsiteX0" fmla="*/ 0 w 7346605"/>
              <a:gd name="connsiteY0" fmla="*/ 0 h 1511306"/>
              <a:gd name="connsiteX1" fmla="*/ 239486 w 7346605"/>
              <a:gd name="connsiteY1" fmla="*/ 0 h 1511306"/>
              <a:gd name="connsiteX2" fmla="*/ 1209568 w 7346605"/>
              <a:gd name="connsiteY2" fmla="*/ 0 h 1511306"/>
              <a:gd name="connsiteX3" fmla="*/ 2405743 w 7346605"/>
              <a:gd name="connsiteY3" fmla="*/ 0 h 1511306"/>
              <a:gd name="connsiteX4" fmla="*/ 2405743 w 7346605"/>
              <a:gd name="connsiteY4" fmla="*/ 2544 h 1511306"/>
              <a:gd name="connsiteX5" fmla="*/ 2801131 w 7346605"/>
              <a:gd name="connsiteY5" fmla="*/ 2544 h 1511306"/>
              <a:gd name="connsiteX6" fmla="*/ 2801131 w 7346605"/>
              <a:gd name="connsiteY6" fmla="*/ 0 h 1511306"/>
              <a:gd name="connsiteX7" fmla="*/ 7346605 w 7346605"/>
              <a:gd name="connsiteY7" fmla="*/ 0 h 1511306"/>
              <a:gd name="connsiteX8" fmla="*/ 6648988 w 7346605"/>
              <a:gd name="connsiteY8" fmla="*/ 1511301 h 1511306"/>
              <a:gd name="connsiteX9" fmla="*/ 2801132 w 7346605"/>
              <a:gd name="connsiteY9" fmla="*/ 1511301 h 1511306"/>
              <a:gd name="connsiteX10" fmla="*/ 2801132 w 7346605"/>
              <a:gd name="connsiteY10" fmla="*/ 1511304 h 1511306"/>
              <a:gd name="connsiteX11" fmla="*/ 2405743 w 7346605"/>
              <a:gd name="connsiteY11" fmla="*/ 1511304 h 1511306"/>
              <a:gd name="connsiteX12" fmla="*/ 2405743 w 7346605"/>
              <a:gd name="connsiteY12" fmla="*/ 1511306 h 1511306"/>
              <a:gd name="connsiteX13" fmla="*/ 1333411 w 7346605"/>
              <a:gd name="connsiteY13" fmla="*/ 1511306 h 1511306"/>
              <a:gd name="connsiteX14" fmla="*/ 1219208 w 7346605"/>
              <a:gd name="connsiteY14" fmla="*/ 1511306 h 1511306"/>
              <a:gd name="connsiteX15" fmla="*/ 1209568 w 7346605"/>
              <a:gd name="connsiteY15" fmla="*/ 1511306 h 1511306"/>
              <a:gd name="connsiteX16" fmla="*/ 239486 w 7346605"/>
              <a:gd name="connsiteY16" fmla="*/ 1511306 h 1511306"/>
              <a:gd name="connsiteX17" fmla="*/ 0 w 7346605"/>
              <a:gd name="connsiteY17"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6605" h="1511306">
                <a:moveTo>
                  <a:pt x="0" y="0"/>
                </a:moveTo>
                <a:lnTo>
                  <a:pt x="239486" y="0"/>
                </a:lnTo>
                <a:lnTo>
                  <a:pt x="1209568" y="0"/>
                </a:lnTo>
                <a:lnTo>
                  <a:pt x="2405743" y="0"/>
                </a:lnTo>
                <a:lnTo>
                  <a:pt x="2405743" y="2544"/>
                </a:lnTo>
                <a:lnTo>
                  <a:pt x="2801131" y="2544"/>
                </a:lnTo>
                <a:lnTo>
                  <a:pt x="2801131" y="0"/>
                </a:lnTo>
                <a:lnTo>
                  <a:pt x="7346605" y="0"/>
                </a:lnTo>
                <a:lnTo>
                  <a:pt x="6648988" y="1511301"/>
                </a:lnTo>
                <a:lnTo>
                  <a:pt x="2801132" y="1511301"/>
                </a:lnTo>
                <a:lnTo>
                  <a:pt x="2801132" y="1511304"/>
                </a:lnTo>
                <a:lnTo>
                  <a:pt x="2405743" y="1511304"/>
                </a:lnTo>
                <a:lnTo>
                  <a:pt x="2405743" y="1511306"/>
                </a:lnTo>
                <a:lnTo>
                  <a:pt x="1333411" y="1511306"/>
                </a:lnTo>
                <a:lnTo>
                  <a:pt x="1219208" y="1511306"/>
                </a:lnTo>
                <a:lnTo>
                  <a:pt x="1209568" y="1511306"/>
                </a:lnTo>
                <a:lnTo>
                  <a:pt x="239486" y="1511306"/>
                </a:lnTo>
                <a:lnTo>
                  <a:pt x="0" y="151130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325870" y="1677847"/>
            <a:ext cx="7208785" cy="2595162"/>
          </a:xfrm>
          <a:prstGeom prst="rect">
            <a:avLst/>
          </a:prstGeom>
        </p:spPr>
      </p:pic>
      <p:sp>
        <p:nvSpPr>
          <p:cNvPr id="2" name="Title 1"/>
          <p:cNvSpPr>
            <a:spLocks noGrp="1"/>
          </p:cNvSpPr>
          <p:nvPr>
            <p:ph type="title"/>
          </p:nvPr>
        </p:nvSpPr>
        <p:spPr>
          <a:xfrm>
            <a:off x="950121" y="5529884"/>
            <a:ext cx="5693783" cy="1096331"/>
          </a:xfrm>
        </p:spPr>
        <p:txBody>
          <a:bodyPr>
            <a:normAutofit/>
          </a:bodyPr>
          <a:lstStyle/>
          <a:p>
            <a:r>
              <a:rPr lang="en-US" sz="4000"/>
              <a:t>Important Windows</a:t>
            </a:r>
          </a:p>
        </p:txBody>
      </p:sp>
      <p:sp>
        <p:nvSpPr>
          <p:cNvPr id="3" name="Content Placeholder 2"/>
          <p:cNvSpPr>
            <a:spLocks noGrp="1"/>
          </p:cNvSpPr>
          <p:nvPr>
            <p:ph idx="1"/>
          </p:nvPr>
        </p:nvSpPr>
        <p:spPr>
          <a:xfrm>
            <a:off x="7534655" y="965199"/>
            <a:ext cx="4008101" cy="4020458"/>
          </a:xfrm>
        </p:spPr>
        <p:txBody>
          <a:bodyPr anchor="ctr">
            <a:normAutofit/>
          </a:bodyPr>
          <a:lstStyle/>
          <a:p>
            <a:r>
              <a:rPr lang="en-US" sz="2000"/>
              <a:t>Stack Information</a:t>
            </a:r>
          </a:p>
          <a:p>
            <a:pPr lvl="1"/>
            <a:r>
              <a:rPr lang="en-US" sz="2000"/>
              <a:t>Can use the Memory window - @esp</a:t>
            </a:r>
          </a:p>
          <a:p>
            <a:pPr lvl="1"/>
            <a:r>
              <a:rPr lang="en-US" sz="2000"/>
              <a:t>May need to adjust display format</a:t>
            </a:r>
          </a:p>
          <a:p>
            <a:endParaRPr lang="en-US" sz="2000"/>
          </a:p>
        </p:txBody>
      </p:sp>
    </p:spTree>
    <p:extLst>
      <p:ext uri="{BB962C8B-B14F-4D97-AF65-F5344CB8AC3E}">
        <p14:creationId xmlns:p14="http://schemas.microsoft.com/office/powerpoint/2010/main" val="2903603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1955" y="5346696"/>
            <a:ext cx="5360045" cy="1511304"/>
          </a:xfrm>
          <a:custGeom>
            <a:avLst/>
            <a:gdLst>
              <a:gd name="connsiteX0" fmla="*/ 4545473 w 5360045"/>
              <a:gd name="connsiteY0" fmla="*/ 0 h 1511304"/>
              <a:gd name="connsiteX1" fmla="*/ 5360045 w 5360045"/>
              <a:gd name="connsiteY1" fmla="*/ 0 h 1511304"/>
              <a:gd name="connsiteX2" fmla="*/ 5360045 w 5360045"/>
              <a:gd name="connsiteY2" fmla="*/ 1046730 h 1511304"/>
              <a:gd name="connsiteX3" fmla="*/ 5360045 w 5360045"/>
              <a:gd name="connsiteY3" fmla="*/ 1508760 h 1511304"/>
              <a:gd name="connsiteX4" fmla="*/ 5360045 w 5360045"/>
              <a:gd name="connsiteY4" fmla="*/ 1511304 h 1511304"/>
              <a:gd name="connsiteX5" fmla="*/ 4545474 w 5360045"/>
              <a:gd name="connsiteY5" fmla="*/ 1511304 h 1511304"/>
              <a:gd name="connsiteX6" fmla="*/ 2525897 w 5360045"/>
              <a:gd name="connsiteY6" fmla="*/ 1511304 h 1511304"/>
              <a:gd name="connsiteX7" fmla="*/ 0 w 5360045"/>
              <a:gd name="connsiteY7" fmla="*/ 1511304 h 1511304"/>
              <a:gd name="connsiteX8" fmla="*/ 697617 w 5360045"/>
              <a:gd name="connsiteY8" fmla="*/ 3 h 1511304"/>
              <a:gd name="connsiteX9" fmla="*/ 4545473 w 5360045"/>
              <a:gd name="connsiteY9"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0045" h="1511304">
                <a:moveTo>
                  <a:pt x="4545473" y="0"/>
                </a:moveTo>
                <a:lnTo>
                  <a:pt x="5360045" y="0"/>
                </a:lnTo>
                <a:lnTo>
                  <a:pt x="5360045" y="1046730"/>
                </a:lnTo>
                <a:lnTo>
                  <a:pt x="5360045" y="1508760"/>
                </a:lnTo>
                <a:lnTo>
                  <a:pt x="5360045" y="1511304"/>
                </a:lnTo>
                <a:lnTo>
                  <a:pt x="4545474" y="1511304"/>
                </a:lnTo>
                <a:lnTo>
                  <a:pt x="2525897" y="1511304"/>
                </a:lnTo>
                <a:lnTo>
                  <a:pt x="0" y="1511304"/>
                </a:lnTo>
                <a:lnTo>
                  <a:pt x="697617" y="3"/>
                </a:lnTo>
                <a:lnTo>
                  <a:pt x="4545473" y="3"/>
                </a:lnTo>
                <a:close/>
              </a:path>
            </a:pathLst>
          </a:cu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46694"/>
            <a:ext cx="7346605" cy="1511306"/>
          </a:xfrm>
          <a:custGeom>
            <a:avLst/>
            <a:gdLst>
              <a:gd name="connsiteX0" fmla="*/ 0 w 7346605"/>
              <a:gd name="connsiteY0" fmla="*/ 0 h 1511306"/>
              <a:gd name="connsiteX1" fmla="*/ 239486 w 7346605"/>
              <a:gd name="connsiteY1" fmla="*/ 0 h 1511306"/>
              <a:gd name="connsiteX2" fmla="*/ 1209568 w 7346605"/>
              <a:gd name="connsiteY2" fmla="*/ 0 h 1511306"/>
              <a:gd name="connsiteX3" fmla="*/ 2405743 w 7346605"/>
              <a:gd name="connsiteY3" fmla="*/ 0 h 1511306"/>
              <a:gd name="connsiteX4" fmla="*/ 2405743 w 7346605"/>
              <a:gd name="connsiteY4" fmla="*/ 2544 h 1511306"/>
              <a:gd name="connsiteX5" fmla="*/ 2801131 w 7346605"/>
              <a:gd name="connsiteY5" fmla="*/ 2544 h 1511306"/>
              <a:gd name="connsiteX6" fmla="*/ 2801131 w 7346605"/>
              <a:gd name="connsiteY6" fmla="*/ 0 h 1511306"/>
              <a:gd name="connsiteX7" fmla="*/ 7346605 w 7346605"/>
              <a:gd name="connsiteY7" fmla="*/ 0 h 1511306"/>
              <a:gd name="connsiteX8" fmla="*/ 6648988 w 7346605"/>
              <a:gd name="connsiteY8" fmla="*/ 1511301 h 1511306"/>
              <a:gd name="connsiteX9" fmla="*/ 2801132 w 7346605"/>
              <a:gd name="connsiteY9" fmla="*/ 1511301 h 1511306"/>
              <a:gd name="connsiteX10" fmla="*/ 2801132 w 7346605"/>
              <a:gd name="connsiteY10" fmla="*/ 1511304 h 1511306"/>
              <a:gd name="connsiteX11" fmla="*/ 2405743 w 7346605"/>
              <a:gd name="connsiteY11" fmla="*/ 1511304 h 1511306"/>
              <a:gd name="connsiteX12" fmla="*/ 2405743 w 7346605"/>
              <a:gd name="connsiteY12" fmla="*/ 1511306 h 1511306"/>
              <a:gd name="connsiteX13" fmla="*/ 1333411 w 7346605"/>
              <a:gd name="connsiteY13" fmla="*/ 1511306 h 1511306"/>
              <a:gd name="connsiteX14" fmla="*/ 1219208 w 7346605"/>
              <a:gd name="connsiteY14" fmla="*/ 1511306 h 1511306"/>
              <a:gd name="connsiteX15" fmla="*/ 1209568 w 7346605"/>
              <a:gd name="connsiteY15" fmla="*/ 1511306 h 1511306"/>
              <a:gd name="connsiteX16" fmla="*/ 239486 w 7346605"/>
              <a:gd name="connsiteY16" fmla="*/ 1511306 h 1511306"/>
              <a:gd name="connsiteX17" fmla="*/ 0 w 7346605"/>
              <a:gd name="connsiteY17"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6605" h="1511306">
                <a:moveTo>
                  <a:pt x="0" y="0"/>
                </a:moveTo>
                <a:lnTo>
                  <a:pt x="239486" y="0"/>
                </a:lnTo>
                <a:lnTo>
                  <a:pt x="1209568" y="0"/>
                </a:lnTo>
                <a:lnTo>
                  <a:pt x="2405743" y="0"/>
                </a:lnTo>
                <a:lnTo>
                  <a:pt x="2405743" y="2544"/>
                </a:lnTo>
                <a:lnTo>
                  <a:pt x="2801131" y="2544"/>
                </a:lnTo>
                <a:lnTo>
                  <a:pt x="2801131" y="0"/>
                </a:lnTo>
                <a:lnTo>
                  <a:pt x="7346605" y="0"/>
                </a:lnTo>
                <a:lnTo>
                  <a:pt x="6648988" y="1511301"/>
                </a:lnTo>
                <a:lnTo>
                  <a:pt x="2801132" y="1511301"/>
                </a:lnTo>
                <a:lnTo>
                  <a:pt x="2801132" y="1511304"/>
                </a:lnTo>
                <a:lnTo>
                  <a:pt x="2405743" y="1511304"/>
                </a:lnTo>
                <a:lnTo>
                  <a:pt x="2405743" y="1511306"/>
                </a:lnTo>
                <a:lnTo>
                  <a:pt x="1333411" y="1511306"/>
                </a:lnTo>
                <a:lnTo>
                  <a:pt x="1219208" y="1511306"/>
                </a:lnTo>
                <a:lnTo>
                  <a:pt x="1209568" y="1511306"/>
                </a:lnTo>
                <a:lnTo>
                  <a:pt x="239486" y="1511306"/>
                </a:lnTo>
                <a:lnTo>
                  <a:pt x="0" y="151130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158689" y="2020368"/>
            <a:ext cx="7276645" cy="1910119"/>
          </a:xfrm>
          <a:prstGeom prst="rect">
            <a:avLst/>
          </a:prstGeom>
        </p:spPr>
      </p:pic>
      <p:sp>
        <p:nvSpPr>
          <p:cNvPr id="2" name="Title 1"/>
          <p:cNvSpPr>
            <a:spLocks noGrp="1"/>
          </p:cNvSpPr>
          <p:nvPr>
            <p:ph type="title"/>
          </p:nvPr>
        </p:nvSpPr>
        <p:spPr>
          <a:xfrm>
            <a:off x="950121" y="5529884"/>
            <a:ext cx="5693783" cy="1096331"/>
          </a:xfrm>
        </p:spPr>
        <p:txBody>
          <a:bodyPr>
            <a:normAutofit/>
          </a:bodyPr>
          <a:lstStyle/>
          <a:p>
            <a:r>
              <a:rPr lang="en-US" sz="4000"/>
              <a:t>Important Windows</a:t>
            </a:r>
          </a:p>
        </p:txBody>
      </p:sp>
      <p:sp>
        <p:nvSpPr>
          <p:cNvPr id="3" name="Content Placeholder 2"/>
          <p:cNvSpPr>
            <a:spLocks noGrp="1"/>
          </p:cNvSpPr>
          <p:nvPr>
            <p:ph idx="1"/>
          </p:nvPr>
        </p:nvSpPr>
        <p:spPr>
          <a:xfrm>
            <a:off x="7534655" y="965199"/>
            <a:ext cx="4008101" cy="4020458"/>
          </a:xfrm>
        </p:spPr>
        <p:txBody>
          <a:bodyPr anchor="ctr">
            <a:normAutofit/>
          </a:bodyPr>
          <a:lstStyle/>
          <a:p>
            <a:r>
              <a:rPr lang="en-US" sz="2000"/>
              <a:t>Stack information</a:t>
            </a:r>
          </a:p>
          <a:p>
            <a:pPr lvl="1"/>
            <a:r>
              <a:rPr lang="en-US" sz="2000"/>
              <a:t>Can use the </a:t>
            </a:r>
            <a:r>
              <a:rPr lang="en-US" sz="2000" i="1"/>
              <a:t>Calls</a:t>
            </a:r>
            <a:r>
              <a:rPr lang="en-US" sz="2000"/>
              <a:t> window</a:t>
            </a:r>
          </a:p>
        </p:txBody>
      </p:sp>
    </p:spTree>
    <p:extLst>
      <p:ext uri="{BB962C8B-B14F-4D97-AF65-F5344CB8AC3E}">
        <p14:creationId xmlns:p14="http://schemas.microsoft.com/office/powerpoint/2010/main" val="1630404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1955" y="5346696"/>
            <a:ext cx="5360045" cy="1511304"/>
          </a:xfrm>
          <a:custGeom>
            <a:avLst/>
            <a:gdLst>
              <a:gd name="connsiteX0" fmla="*/ 4545473 w 5360045"/>
              <a:gd name="connsiteY0" fmla="*/ 0 h 1511304"/>
              <a:gd name="connsiteX1" fmla="*/ 5360045 w 5360045"/>
              <a:gd name="connsiteY1" fmla="*/ 0 h 1511304"/>
              <a:gd name="connsiteX2" fmla="*/ 5360045 w 5360045"/>
              <a:gd name="connsiteY2" fmla="*/ 1046730 h 1511304"/>
              <a:gd name="connsiteX3" fmla="*/ 5360045 w 5360045"/>
              <a:gd name="connsiteY3" fmla="*/ 1508760 h 1511304"/>
              <a:gd name="connsiteX4" fmla="*/ 5360045 w 5360045"/>
              <a:gd name="connsiteY4" fmla="*/ 1511304 h 1511304"/>
              <a:gd name="connsiteX5" fmla="*/ 4545474 w 5360045"/>
              <a:gd name="connsiteY5" fmla="*/ 1511304 h 1511304"/>
              <a:gd name="connsiteX6" fmla="*/ 2525897 w 5360045"/>
              <a:gd name="connsiteY6" fmla="*/ 1511304 h 1511304"/>
              <a:gd name="connsiteX7" fmla="*/ 0 w 5360045"/>
              <a:gd name="connsiteY7" fmla="*/ 1511304 h 1511304"/>
              <a:gd name="connsiteX8" fmla="*/ 697617 w 5360045"/>
              <a:gd name="connsiteY8" fmla="*/ 3 h 1511304"/>
              <a:gd name="connsiteX9" fmla="*/ 4545473 w 5360045"/>
              <a:gd name="connsiteY9"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0045" h="1511304">
                <a:moveTo>
                  <a:pt x="4545473" y="0"/>
                </a:moveTo>
                <a:lnTo>
                  <a:pt x="5360045" y="0"/>
                </a:lnTo>
                <a:lnTo>
                  <a:pt x="5360045" y="1046730"/>
                </a:lnTo>
                <a:lnTo>
                  <a:pt x="5360045" y="1508760"/>
                </a:lnTo>
                <a:lnTo>
                  <a:pt x="5360045" y="1511304"/>
                </a:lnTo>
                <a:lnTo>
                  <a:pt x="4545474" y="1511304"/>
                </a:lnTo>
                <a:lnTo>
                  <a:pt x="2525897" y="1511304"/>
                </a:lnTo>
                <a:lnTo>
                  <a:pt x="0" y="1511304"/>
                </a:lnTo>
                <a:lnTo>
                  <a:pt x="697617" y="3"/>
                </a:lnTo>
                <a:lnTo>
                  <a:pt x="4545473" y="3"/>
                </a:lnTo>
                <a:close/>
              </a:path>
            </a:pathLst>
          </a:cu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46694"/>
            <a:ext cx="7346605" cy="1511306"/>
          </a:xfrm>
          <a:custGeom>
            <a:avLst/>
            <a:gdLst>
              <a:gd name="connsiteX0" fmla="*/ 0 w 7346605"/>
              <a:gd name="connsiteY0" fmla="*/ 0 h 1511306"/>
              <a:gd name="connsiteX1" fmla="*/ 239486 w 7346605"/>
              <a:gd name="connsiteY1" fmla="*/ 0 h 1511306"/>
              <a:gd name="connsiteX2" fmla="*/ 1209568 w 7346605"/>
              <a:gd name="connsiteY2" fmla="*/ 0 h 1511306"/>
              <a:gd name="connsiteX3" fmla="*/ 2405743 w 7346605"/>
              <a:gd name="connsiteY3" fmla="*/ 0 h 1511306"/>
              <a:gd name="connsiteX4" fmla="*/ 2405743 w 7346605"/>
              <a:gd name="connsiteY4" fmla="*/ 2544 h 1511306"/>
              <a:gd name="connsiteX5" fmla="*/ 2801131 w 7346605"/>
              <a:gd name="connsiteY5" fmla="*/ 2544 h 1511306"/>
              <a:gd name="connsiteX6" fmla="*/ 2801131 w 7346605"/>
              <a:gd name="connsiteY6" fmla="*/ 0 h 1511306"/>
              <a:gd name="connsiteX7" fmla="*/ 7346605 w 7346605"/>
              <a:gd name="connsiteY7" fmla="*/ 0 h 1511306"/>
              <a:gd name="connsiteX8" fmla="*/ 6648988 w 7346605"/>
              <a:gd name="connsiteY8" fmla="*/ 1511301 h 1511306"/>
              <a:gd name="connsiteX9" fmla="*/ 2801132 w 7346605"/>
              <a:gd name="connsiteY9" fmla="*/ 1511301 h 1511306"/>
              <a:gd name="connsiteX10" fmla="*/ 2801132 w 7346605"/>
              <a:gd name="connsiteY10" fmla="*/ 1511304 h 1511306"/>
              <a:gd name="connsiteX11" fmla="*/ 2405743 w 7346605"/>
              <a:gd name="connsiteY11" fmla="*/ 1511304 h 1511306"/>
              <a:gd name="connsiteX12" fmla="*/ 2405743 w 7346605"/>
              <a:gd name="connsiteY12" fmla="*/ 1511306 h 1511306"/>
              <a:gd name="connsiteX13" fmla="*/ 1333411 w 7346605"/>
              <a:gd name="connsiteY13" fmla="*/ 1511306 h 1511306"/>
              <a:gd name="connsiteX14" fmla="*/ 1219208 w 7346605"/>
              <a:gd name="connsiteY14" fmla="*/ 1511306 h 1511306"/>
              <a:gd name="connsiteX15" fmla="*/ 1209568 w 7346605"/>
              <a:gd name="connsiteY15" fmla="*/ 1511306 h 1511306"/>
              <a:gd name="connsiteX16" fmla="*/ 239486 w 7346605"/>
              <a:gd name="connsiteY16" fmla="*/ 1511306 h 1511306"/>
              <a:gd name="connsiteX17" fmla="*/ 0 w 7346605"/>
              <a:gd name="connsiteY17"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6605" h="1511306">
                <a:moveTo>
                  <a:pt x="0" y="0"/>
                </a:moveTo>
                <a:lnTo>
                  <a:pt x="239486" y="0"/>
                </a:lnTo>
                <a:lnTo>
                  <a:pt x="1209568" y="0"/>
                </a:lnTo>
                <a:lnTo>
                  <a:pt x="2405743" y="0"/>
                </a:lnTo>
                <a:lnTo>
                  <a:pt x="2405743" y="2544"/>
                </a:lnTo>
                <a:lnTo>
                  <a:pt x="2801131" y="2544"/>
                </a:lnTo>
                <a:lnTo>
                  <a:pt x="2801131" y="0"/>
                </a:lnTo>
                <a:lnTo>
                  <a:pt x="7346605" y="0"/>
                </a:lnTo>
                <a:lnTo>
                  <a:pt x="6648988" y="1511301"/>
                </a:lnTo>
                <a:lnTo>
                  <a:pt x="2801132" y="1511301"/>
                </a:lnTo>
                <a:lnTo>
                  <a:pt x="2801132" y="1511304"/>
                </a:lnTo>
                <a:lnTo>
                  <a:pt x="2405743" y="1511304"/>
                </a:lnTo>
                <a:lnTo>
                  <a:pt x="2405743" y="1511306"/>
                </a:lnTo>
                <a:lnTo>
                  <a:pt x="1333411" y="1511306"/>
                </a:lnTo>
                <a:lnTo>
                  <a:pt x="1219208" y="1511306"/>
                </a:lnTo>
                <a:lnTo>
                  <a:pt x="1209568" y="1511306"/>
                </a:lnTo>
                <a:lnTo>
                  <a:pt x="239486" y="1511306"/>
                </a:lnTo>
                <a:lnTo>
                  <a:pt x="0" y="151130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159289" y="1722399"/>
            <a:ext cx="7344882" cy="2478897"/>
          </a:xfrm>
          <a:prstGeom prst="rect">
            <a:avLst/>
          </a:prstGeom>
        </p:spPr>
      </p:pic>
      <p:sp>
        <p:nvSpPr>
          <p:cNvPr id="2" name="Title 1"/>
          <p:cNvSpPr>
            <a:spLocks noGrp="1"/>
          </p:cNvSpPr>
          <p:nvPr>
            <p:ph type="title"/>
          </p:nvPr>
        </p:nvSpPr>
        <p:spPr>
          <a:xfrm>
            <a:off x="950121" y="5529884"/>
            <a:ext cx="5693783" cy="1096331"/>
          </a:xfrm>
        </p:spPr>
        <p:txBody>
          <a:bodyPr>
            <a:normAutofit/>
          </a:bodyPr>
          <a:lstStyle/>
          <a:p>
            <a:r>
              <a:rPr lang="en-US" sz="4000"/>
              <a:t>Important Windows</a:t>
            </a:r>
          </a:p>
        </p:txBody>
      </p:sp>
      <p:sp>
        <p:nvSpPr>
          <p:cNvPr id="3" name="Content Placeholder 2"/>
          <p:cNvSpPr>
            <a:spLocks noGrp="1"/>
          </p:cNvSpPr>
          <p:nvPr>
            <p:ph idx="1"/>
          </p:nvPr>
        </p:nvSpPr>
        <p:spPr>
          <a:xfrm>
            <a:off x="7534655" y="965199"/>
            <a:ext cx="4008101" cy="4020458"/>
          </a:xfrm>
        </p:spPr>
        <p:txBody>
          <a:bodyPr anchor="ctr">
            <a:normAutofit/>
          </a:bodyPr>
          <a:lstStyle/>
          <a:p>
            <a:r>
              <a:rPr lang="en-US" sz="2000"/>
              <a:t>Command window w/ </a:t>
            </a:r>
            <a:r>
              <a:rPr lang="en-US" sz="2000" i="1"/>
              <a:t>k* </a:t>
            </a:r>
            <a:r>
              <a:rPr lang="en-US" sz="2000"/>
              <a:t>commands</a:t>
            </a:r>
          </a:p>
        </p:txBody>
      </p:sp>
    </p:spTree>
    <p:extLst>
      <p:ext uri="{BB962C8B-B14F-4D97-AF65-F5344CB8AC3E}">
        <p14:creationId xmlns:p14="http://schemas.microsoft.com/office/powerpoint/2010/main" val="2354669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693455" cy="1511306"/>
          </a:xfrm>
          <a:custGeom>
            <a:avLst/>
            <a:gdLst>
              <a:gd name="connsiteX0" fmla="*/ 2147981 w 6693455"/>
              <a:gd name="connsiteY0" fmla="*/ 0 h 1511306"/>
              <a:gd name="connsiteX1" fmla="*/ 6693455 w 6693455"/>
              <a:gd name="connsiteY1" fmla="*/ 0 h 1511306"/>
              <a:gd name="connsiteX2" fmla="*/ 5995838 w 6693455"/>
              <a:gd name="connsiteY2" fmla="*/ 1511301 h 1511306"/>
              <a:gd name="connsiteX3" fmla="*/ 2147982 w 6693455"/>
              <a:gd name="connsiteY3" fmla="*/ 1511301 h 1511306"/>
              <a:gd name="connsiteX4" fmla="*/ 2147982 w 6693455"/>
              <a:gd name="connsiteY4" fmla="*/ 1511304 h 1511306"/>
              <a:gd name="connsiteX5" fmla="*/ 680261 w 6693455"/>
              <a:gd name="connsiteY5" fmla="*/ 1511304 h 1511306"/>
              <a:gd name="connsiteX6" fmla="*/ 680261 w 6693455"/>
              <a:gd name="connsiteY6" fmla="*/ 1511306 h 1511306"/>
              <a:gd name="connsiteX7" fmla="*/ 0 w 6693455"/>
              <a:gd name="connsiteY7" fmla="*/ 1511306 h 1511306"/>
              <a:gd name="connsiteX8" fmla="*/ 0 w 6693455"/>
              <a:gd name="connsiteY8" fmla="*/ 2 h 1511306"/>
              <a:gd name="connsiteX9" fmla="*/ 680261 w 6693455"/>
              <a:gd name="connsiteY9" fmla="*/ 2 h 1511306"/>
              <a:gd name="connsiteX10" fmla="*/ 680261 w 6693455"/>
              <a:gd name="connsiteY10" fmla="*/ 2544 h 1511306"/>
              <a:gd name="connsiteX11" fmla="*/ 2147981 w 6693455"/>
              <a:gd name="connsiteY11" fmla="*/ 2544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3455" h="1511306">
                <a:moveTo>
                  <a:pt x="2147981" y="0"/>
                </a:moveTo>
                <a:lnTo>
                  <a:pt x="6693455" y="0"/>
                </a:lnTo>
                <a:lnTo>
                  <a:pt x="5995838" y="1511301"/>
                </a:lnTo>
                <a:lnTo>
                  <a:pt x="2147982" y="1511301"/>
                </a:lnTo>
                <a:lnTo>
                  <a:pt x="2147982" y="1511304"/>
                </a:lnTo>
                <a:lnTo>
                  <a:pt x="680261" y="1511304"/>
                </a:lnTo>
                <a:lnTo>
                  <a:pt x="680261" y="1511306"/>
                </a:lnTo>
                <a:lnTo>
                  <a:pt x="0" y="1511306"/>
                </a:lnTo>
                <a:lnTo>
                  <a:pt x="0" y="2"/>
                </a:lnTo>
                <a:lnTo>
                  <a:pt x="680261" y="2"/>
                </a:lnTo>
                <a:lnTo>
                  <a:pt x="680261" y="2544"/>
                </a:lnTo>
                <a:lnTo>
                  <a:pt x="2147981" y="2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1455" y="2173288"/>
            <a:ext cx="5799068" cy="3551928"/>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
        <p:nvSpPr>
          <p:cNvPr id="2" name="Title 1"/>
          <p:cNvSpPr>
            <a:spLocks noGrp="1"/>
          </p:cNvSpPr>
          <p:nvPr>
            <p:ph type="title"/>
          </p:nvPr>
        </p:nvSpPr>
        <p:spPr>
          <a:xfrm>
            <a:off x="838200" y="365126"/>
            <a:ext cx="5340605" cy="1146176"/>
          </a:xfrm>
        </p:spPr>
        <p:txBody>
          <a:bodyPr>
            <a:normAutofit/>
          </a:bodyPr>
          <a:lstStyle/>
          <a:p>
            <a:r>
              <a:rPr lang="en-US" dirty="0"/>
              <a:t>Commands</a:t>
            </a:r>
          </a:p>
        </p:txBody>
      </p:sp>
      <p:sp>
        <p:nvSpPr>
          <p:cNvPr id="3" name="Content Placeholder 2"/>
          <p:cNvSpPr>
            <a:spLocks noGrp="1"/>
          </p:cNvSpPr>
          <p:nvPr>
            <p:ph idx="1"/>
          </p:nvPr>
        </p:nvSpPr>
        <p:spPr>
          <a:xfrm>
            <a:off x="838200" y="2173288"/>
            <a:ext cx="3603171" cy="3639684"/>
          </a:xfrm>
        </p:spPr>
        <p:txBody>
          <a:bodyPr anchor="ctr">
            <a:normAutofit/>
          </a:bodyPr>
          <a:lstStyle/>
          <a:p>
            <a:r>
              <a:rPr lang="en-US" sz="2000">
                <a:solidFill>
                  <a:schemeClr val="bg1"/>
                </a:solidFill>
              </a:rPr>
              <a:t>Memory Map</a:t>
            </a:r>
          </a:p>
          <a:p>
            <a:pPr lvl="1"/>
            <a:r>
              <a:rPr lang="en-US" sz="2000">
                <a:solidFill>
                  <a:schemeClr val="bg1"/>
                </a:solidFill>
              </a:rPr>
              <a:t>You can view all memory blocks allocated by the debugged program</a:t>
            </a:r>
          </a:p>
          <a:p>
            <a:pPr lvl="1"/>
            <a:r>
              <a:rPr lang="en-US" sz="2000">
                <a:solidFill>
                  <a:schemeClr val="bg1"/>
                </a:solidFill>
              </a:rPr>
              <a:t>From the command prompt: !address</a:t>
            </a:r>
          </a:p>
        </p:txBody>
      </p:sp>
    </p:spTree>
    <p:extLst>
      <p:ext uri="{BB962C8B-B14F-4D97-AF65-F5344CB8AC3E}">
        <p14:creationId xmlns:p14="http://schemas.microsoft.com/office/powerpoint/2010/main" val="17246670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Rebasing</a:t>
            </a:r>
          </a:p>
        </p:txBody>
      </p:sp>
      <p:sp>
        <p:nvSpPr>
          <p:cNvPr id="3" name="Content Placeholder 2"/>
          <p:cNvSpPr>
            <a:spLocks noGrp="1"/>
          </p:cNvSpPr>
          <p:nvPr>
            <p:ph idx="1"/>
          </p:nvPr>
        </p:nvSpPr>
        <p:spPr/>
        <p:txBody>
          <a:bodyPr/>
          <a:lstStyle/>
          <a:p>
            <a:r>
              <a:rPr lang="en-US" dirty="0"/>
              <a:t>PE files in Windows have a preferred base address – image base</a:t>
            </a:r>
          </a:p>
          <a:p>
            <a:pPr lvl="1"/>
            <a:r>
              <a:rPr lang="en-US" dirty="0"/>
              <a:t>Most EXEs will use 0x00400000</a:t>
            </a:r>
          </a:p>
          <a:p>
            <a:pPr lvl="1"/>
            <a:r>
              <a:rPr lang="en-US" dirty="0"/>
              <a:t>Executables that support ASLR will often be relocated</a:t>
            </a:r>
          </a:p>
          <a:p>
            <a:pPr lvl="1"/>
            <a:endParaRPr lang="en-US" dirty="0"/>
          </a:p>
          <a:p>
            <a:r>
              <a:rPr lang="en-US" dirty="0"/>
              <a:t>Common for DLLs to be relocated</a:t>
            </a:r>
          </a:p>
          <a:p>
            <a:endParaRPr lang="en-US" dirty="0"/>
          </a:p>
          <a:p>
            <a:r>
              <a:rPr lang="en-US" dirty="0"/>
              <a:t>Single app may import many DLLs, each with a preferred base address</a:t>
            </a:r>
          </a:p>
          <a:p>
            <a:pPr lvl="1"/>
            <a:r>
              <a:rPr lang="en-US" dirty="0"/>
              <a:t>If two have preferred base of 0x10000000, can’t both be loaded there</a:t>
            </a:r>
          </a:p>
          <a:p>
            <a:pPr lvl="1"/>
            <a:r>
              <a:rPr lang="en-US" dirty="0"/>
              <a:t>Windows will relocate the other one</a:t>
            </a:r>
          </a:p>
        </p:txBody>
      </p:sp>
    </p:spTree>
    <p:extLst>
      <p:ext uri="{BB962C8B-B14F-4D97-AF65-F5344CB8AC3E}">
        <p14:creationId xmlns:p14="http://schemas.microsoft.com/office/powerpoint/2010/main" val="2109641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1955" y="5346696"/>
            <a:ext cx="5360045" cy="1511304"/>
          </a:xfrm>
          <a:custGeom>
            <a:avLst/>
            <a:gdLst>
              <a:gd name="connsiteX0" fmla="*/ 4545473 w 5360045"/>
              <a:gd name="connsiteY0" fmla="*/ 0 h 1511304"/>
              <a:gd name="connsiteX1" fmla="*/ 5360045 w 5360045"/>
              <a:gd name="connsiteY1" fmla="*/ 0 h 1511304"/>
              <a:gd name="connsiteX2" fmla="*/ 5360045 w 5360045"/>
              <a:gd name="connsiteY2" fmla="*/ 1046730 h 1511304"/>
              <a:gd name="connsiteX3" fmla="*/ 5360045 w 5360045"/>
              <a:gd name="connsiteY3" fmla="*/ 1508760 h 1511304"/>
              <a:gd name="connsiteX4" fmla="*/ 5360045 w 5360045"/>
              <a:gd name="connsiteY4" fmla="*/ 1511304 h 1511304"/>
              <a:gd name="connsiteX5" fmla="*/ 4545474 w 5360045"/>
              <a:gd name="connsiteY5" fmla="*/ 1511304 h 1511304"/>
              <a:gd name="connsiteX6" fmla="*/ 2525897 w 5360045"/>
              <a:gd name="connsiteY6" fmla="*/ 1511304 h 1511304"/>
              <a:gd name="connsiteX7" fmla="*/ 0 w 5360045"/>
              <a:gd name="connsiteY7" fmla="*/ 1511304 h 1511304"/>
              <a:gd name="connsiteX8" fmla="*/ 697617 w 5360045"/>
              <a:gd name="connsiteY8" fmla="*/ 3 h 1511304"/>
              <a:gd name="connsiteX9" fmla="*/ 4545473 w 5360045"/>
              <a:gd name="connsiteY9"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0045" h="1511304">
                <a:moveTo>
                  <a:pt x="4545473" y="0"/>
                </a:moveTo>
                <a:lnTo>
                  <a:pt x="5360045" y="0"/>
                </a:lnTo>
                <a:lnTo>
                  <a:pt x="5360045" y="1046730"/>
                </a:lnTo>
                <a:lnTo>
                  <a:pt x="5360045" y="1508760"/>
                </a:lnTo>
                <a:lnTo>
                  <a:pt x="5360045" y="1511304"/>
                </a:lnTo>
                <a:lnTo>
                  <a:pt x="4545474" y="1511304"/>
                </a:lnTo>
                <a:lnTo>
                  <a:pt x="2525897" y="1511304"/>
                </a:lnTo>
                <a:lnTo>
                  <a:pt x="0" y="1511304"/>
                </a:lnTo>
                <a:lnTo>
                  <a:pt x="697617" y="3"/>
                </a:lnTo>
                <a:lnTo>
                  <a:pt x="4545473" y="3"/>
                </a:lnTo>
                <a:close/>
              </a:path>
            </a:pathLst>
          </a:cu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46694"/>
            <a:ext cx="7346605" cy="1511306"/>
          </a:xfrm>
          <a:custGeom>
            <a:avLst/>
            <a:gdLst>
              <a:gd name="connsiteX0" fmla="*/ 0 w 7346605"/>
              <a:gd name="connsiteY0" fmla="*/ 0 h 1511306"/>
              <a:gd name="connsiteX1" fmla="*/ 239486 w 7346605"/>
              <a:gd name="connsiteY1" fmla="*/ 0 h 1511306"/>
              <a:gd name="connsiteX2" fmla="*/ 1209568 w 7346605"/>
              <a:gd name="connsiteY2" fmla="*/ 0 h 1511306"/>
              <a:gd name="connsiteX3" fmla="*/ 2405743 w 7346605"/>
              <a:gd name="connsiteY3" fmla="*/ 0 h 1511306"/>
              <a:gd name="connsiteX4" fmla="*/ 2405743 w 7346605"/>
              <a:gd name="connsiteY4" fmla="*/ 2544 h 1511306"/>
              <a:gd name="connsiteX5" fmla="*/ 2801131 w 7346605"/>
              <a:gd name="connsiteY5" fmla="*/ 2544 h 1511306"/>
              <a:gd name="connsiteX6" fmla="*/ 2801131 w 7346605"/>
              <a:gd name="connsiteY6" fmla="*/ 0 h 1511306"/>
              <a:gd name="connsiteX7" fmla="*/ 7346605 w 7346605"/>
              <a:gd name="connsiteY7" fmla="*/ 0 h 1511306"/>
              <a:gd name="connsiteX8" fmla="*/ 6648988 w 7346605"/>
              <a:gd name="connsiteY8" fmla="*/ 1511301 h 1511306"/>
              <a:gd name="connsiteX9" fmla="*/ 2801132 w 7346605"/>
              <a:gd name="connsiteY9" fmla="*/ 1511301 h 1511306"/>
              <a:gd name="connsiteX10" fmla="*/ 2801132 w 7346605"/>
              <a:gd name="connsiteY10" fmla="*/ 1511304 h 1511306"/>
              <a:gd name="connsiteX11" fmla="*/ 2405743 w 7346605"/>
              <a:gd name="connsiteY11" fmla="*/ 1511304 h 1511306"/>
              <a:gd name="connsiteX12" fmla="*/ 2405743 w 7346605"/>
              <a:gd name="connsiteY12" fmla="*/ 1511306 h 1511306"/>
              <a:gd name="connsiteX13" fmla="*/ 1333411 w 7346605"/>
              <a:gd name="connsiteY13" fmla="*/ 1511306 h 1511306"/>
              <a:gd name="connsiteX14" fmla="*/ 1219208 w 7346605"/>
              <a:gd name="connsiteY14" fmla="*/ 1511306 h 1511306"/>
              <a:gd name="connsiteX15" fmla="*/ 1209568 w 7346605"/>
              <a:gd name="connsiteY15" fmla="*/ 1511306 h 1511306"/>
              <a:gd name="connsiteX16" fmla="*/ 239486 w 7346605"/>
              <a:gd name="connsiteY16" fmla="*/ 1511306 h 1511306"/>
              <a:gd name="connsiteX17" fmla="*/ 0 w 7346605"/>
              <a:gd name="connsiteY17"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6605" h="1511306">
                <a:moveTo>
                  <a:pt x="0" y="0"/>
                </a:moveTo>
                <a:lnTo>
                  <a:pt x="239486" y="0"/>
                </a:lnTo>
                <a:lnTo>
                  <a:pt x="1209568" y="0"/>
                </a:lnTo>
                <a:lnTo>
                  <a:pt x="2405743" y="0"/>
                </a:lnTo>
                <a:lnTo>
                  <a:pt x="2405743" y="2544"/>
                </a:lnTo>
                <a:lnTo>
                  <a:pt x="2801131" y="2544"/>
                </a:lnTo>
                <a:lnTo>
                  <a:pt x="2801131" y="0"/>
                </a:lnTo>
                <a:lnTo>
                  <a:pt x="7346605" y="0"/>
                </a:lnTo>
                <a:lnTo>
                  <a:pt x="6648988" y="1511301"/>
                </a:lnTo>
                <a:lnTo>
                  <a:pt x="2801132" y="1511301"/>
                </a:lnTo>
                <a:lnTo>
                  <a:pt x="2801132" y="1511304"/>
                </a:lnTo>
                <a:lnTo>
                  <a:pt x="2405743" y="1511304"/>
                </a:lnTo>
                <a:lnTo>
                  <a:pt x="2405743" y="1511306"/>
                </a:lnTo>
                <a:lnTo>
                  <a:pt x="1333411" y="1511306"/>
                </a:lnTo>
                <a:lnTo>
                  <a:pt x="1219208" y="1511306"/>
                </a:lnTo>
                <a:lnTo>
                  <a:pt x="1209568" y="1511306"/>
                </a:lnTo>
                <a:lnTo>
                  <a:pt x="239486" y="1511306"/>
                </a:lnTo>
                <a:lnTo>
                  <a:pt x="0" y="151130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0121" y="1875489"/>
            <a:ext cx="5941068" cy="2168489"/>
          </a:xfrm>
          <a:prstGeom prst="rect">
            <a:avLst/>
          </a:prstGeom>
        </p:spPr>
      </p:pic>
      <p:sp>
        <p:nvSpPr>
          <p:cNvPr id="2" name="Title 1"/>
          <p:cNvSpPr>
            <a:spLocks noGrp="1"/>
          </p:cNvSpPr>
          <p:nvPr>
            <p:ph type="title"/>
          </p:nvPr>
        </p:nvSpPr>
        <p:spPr>
          <a:xfrm>
            <a:off x="950121" y="5529884"/>
            <a:ext cx="5693783" cy="1096331"/>
          </a:xfrm>
        </p:spPr>
        <p:txBody>
          <a:bodyPr>
            <a:normAutofit/>
          </a:bodyPr>
          <a:lstStyle/>
          <a:p>
            <a:pPr>
              <a:lnSpc>
                <a:spcPct val="80000"/>
              </a:lnSpc>
            </a:pPr>
            <a:r>
              <a:rPr lang="en-US" sz="4000"/>
              <a:t>Absolute vs Relative Address</a:t>
            </a:r>
          </a:p>
        </p:txBody>
      </p:sp>
      <p:sp>
        <p:nvSpPr>
          <p:cNvPr id="3" name="Content Placeholder 2"/>
          <p:cNvSpPr>
            <a:spLocks noGrp="1"/>
          </p:cNvSpPr>
          <p:nvPr>
            <p:ph idx="1"/>
          </p:nvPr>
        </p:nvSpPr>
        <p:spPr>
          <a:xfrm>
            <a:off x="7534655" y="965199"/>
            <a:ext cx="4008101" cy="4020458"/>
          </a:xfrm>
        </p:spPr>
        <p:txBody>
          <a:bodyPr anchor="ctr">
            <a:normAutofit/>
          </a:bodyPr>
          <a:lstStyle/>
          <a:p>
            <a:r>
              <a:rPr lang="en-US" sz="2000" dirty="0"/>
              <a:t>Instructions may refer to relative or absolute memory addresses</a:t>
            </a:r>
          </a:p>
          <a:p>
            <a:endParaRPr lang="en-US" sz="2000" dirty="0"/>
          </a:p>
          <a:p>
            <a:r>
              <a:rPr lang="en-US" sz="2000" dirty="0"/>
              <a:t>Instruction at 1 will fail if relocated</a:t>
            </a:r>
          </a:p>
          <a:p>
            <a:pPr lvl="1"/>
            <a:r>
              <a:rPr lang="en-US" sz="2000" dirty="0"/>
              <a:t>DLLs/EXEs come with .</a:t>
            </a:r>
            <a:r>
              <a:rPr lang="en-US" sz="2000" dirty="0" err="1"/>
              <a:t>reloc</a:t>
            </a:r>
            <a:r>
              <a:rPr lang="en-US" sz="2000" dirty="0"/>
              <a:t> section for fix-up locations</a:t>
            </a:r>
          </a:p>
          <a:p>
            <a:pPr lvl="1"/>
            <a:r>
              <a:rPr lang="en-US" sz="2000" dirty="0"/>
              <a:t>This adjusts addresses for the new image base</a:t>
            </a:r>
          </a:p>
        </p:txBody>
      </p:sp>
    </p:spTree>
    <p:extLst>
      <p:ext uri="{BB962C8B-B14F-4D97-AF65-F5344CB8AC3E}">
        <p14:creationId xmlns:p14="http://schemas.microsoft.com/office/powerpoint/2010/main" val="12944721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0" y="963877"/>
            <a:ext cx="3494362" cy="4930246"/>
          </a:xfrm>
        </p:spPr>
        <p:txBody>
          <a:bodyPr>
            <a:normAutofit/>
          </a:bodyPr>
          <a:lstStyle/>
          <a:p>
            <a:pPr algn="r"/>
            <a:r>
              <a:rPr lang="en-US">
                <a:solidFill>
                  <a:schemeClr val="accent1"/>
                </a:solidFill>
              </a:rPr>
              <a:t>Symbols</a:t>
            </a:r>
          </a:p>
        </p:txBody>
      </p:sp>
      <p:sp>
        <p:nvSpPr>
          <p:cNvPr id="3" name="Content Placeholder 2"/>
          <p:cNvSpPr>
            <a:spLocks noGrp="1"/>
          </p:cNvSpPr>
          <p:nvPr>
            <p:ph idx="1"/>
          </p:nvPr>
        </p:nvSpPr>
        <p:spPr>
          <a:xfrm>
            <a:off x="4976031" y="963877"/>
            <a:ext cx="6377769" cy="4930246"/>
          </a:xfrm>
        </p:spPr>
        <p:txBody>
          <a:bodyPr anchor="ctr">
            <a:normAutofit/>
          </a:bodyPr>
          <a:lstStyle/>
          <a:p>
            <a:pPr>
              <a:lnSpc>
                <a:spcPct val="70000"/>
              </a:lnSpc>
            </a:pPr>
            <a:r>
              <a:rPr lang="en-US" sz="2200"/>
              <a:t>When building a program, linker can generate a PDB file</a:t>
            </a:r>
          </a:p>
          <a:p>
            <a:pPr lvl="1">
              <a:lnSpc>
                <a:spcPct val="70000"/>
              </a:lnSpc>
            </a:pPr>
            <a:r>
              <a:rPr lang="en-US" sz="2200"/>
              <a:t>Program Database</a:t>
            </a:r>
          </a:p>
          <a:p>
            <a:pPr lvl="1">
              <a:lnSpc>
                <a:spcPct val="70000"/>
              </a:lnSpc>
            </a:pPr>
            <a:r>
              <a:rPr lang="en-US" sz="2200"/>
              <a:t>Contains the symbols of the image</a:t>
            </a:r>
          </a:p>
          <a:p>
            <a:pPr lvl="1">
              <a:lnSpc>
                <a:spcPct val="70000"/>
              </a:lnSpc>
            </a:pPr>
            <a:r>
              <a:rPr lang="en-US" sz="2200"/>
              <a:t>Usually a stand-alone file</a:t>
            </a:r>
          </a:p>
          <a:p>
            <a:pPr lvl="1">
              <a:lnSpc>
                <a:spcPct val="70000"/>
              </a:lnSpc>
            </a:pPr>
            <a:endParaRPr lang="en-US" sz="2200"/>
          </a:p>
          <a:p>
            <a:pPr>
              <a:lnSpc>
                <a:spcPct val="70000"/>
              </a:lnSpc>
            </a:pPr>
            <a:r>
              <a:rPr lang="en-US" sz="2200"/>
              <a:t>PDB Contains – Private Symbols:</a:t>
            </a:r>
          </a:p>
          <a:p>
            <a:pPr lvl="1">
              <a:lnSpc>
                <a:spcPct val="70000"/>
              </a:lnSpc>
            </a:pPr>
            <a:r>
              <a:rPr lang="en-US" sz="2200"/>
              <a:t>Mappings between function names and addresses</a:t>
            </a:r>
          </a:p>
          <a:p>
            <a:pPr lvl="1">
              <a:lnSpc>
                <a:spcPct val="70000"/>
              </a:lnSpc>
            </a:pPr>
            <a:r>
              <a:rPr lang="en-US" sz="2200"/>
              <a:t>Static and global variables</a:t>
            </a:r>
          </a:p>
          <a:p>
            <a:pPr lvl="1">
              <a:lnSpc>
                <a:spcPct val="70000"/>
              </a:lnSpc>
            </a:pPr>
            <a:r>
              <a:rPr lang="en-US" sz="2200"/>
              <a:t>Types declared in the image</a:t>
            </a:r>
          </a:p>
          <a:p>
            <a:pPr lvl="1">
              <a:lnSpc>
                <a:spcPct val="70000"/>
              </a:lnSpc>
            </a:pPr>
            <a:r>
              <a:rPr lang="en-US" sz="2200"/>
              <a:t>Source-line information</a:t>
            </a:r>
          </a:p>
          <a:p>
            <a:pPr lvl="1">
              <a:lnSpc>
                <a:spcPct val="70000"/>
              </a:lnSpc>
            </a:pPr>
            <a:r>
              <a:rPr lang="en-US" sz="2200"/>
              <a:t>Function parameters, local variables</a:t>
            </a:r>
          </a:p>
          <a:p>
            <a:pPr lvl="1">
              <a:lnSpc>
                <a:spcPct val="70000"/>
              </a:lnSpc>
            </a:pPr>
            <a:endParaRPr lang="en-US" sz="2200"/>
          </a:p>
          <a:p>
            <a:pPr>
              <a:lnSpc>
                <a:spcPct val="70000"/>
              </a:lnSpc>
            </a:pPr>
            <a:r>
              <a:rPr lang="en-US" sz="2200"/>
              <a:t>Public Symbols: You can strip a PDB file</a:t>
            </a:r>
          </a:p>
          <a:p>
            <a:pPr lvl="1">
              <a:lnSpc>
                <a:spcPct val="70000"/>
              </a:lnSpc>
            </a:pPr>
            <a:r>
              <a:rPr lang="en-US" sz="2200"/>
              <a:t>Non-static functions and global variables</a:t>
            </a:r>
          </a:p>
          <a:p>
            <a:pPr lvl="1">
              <a:lnSpc>
                <a:spcPct val="70000"/>
              </a:lnSpc>
            </a:pPr>
            <a:endParaRPr lang="en-US" sz="2200"/>
          </a:p>
        </p:txBody>
      </p:sp>
    </p:spTree>
    <p:extLst>
      <p:ext uri="{BB962C8B-B14F-4D97-AF65-F5344CB8AC3E}">
        <p14:creationId xmlns:p14="http://schemas.microsoft.com/office/powerpoint/2010/main" val="13328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0" y="963877"/>
            <a:ext cx="3494362" cy="4930246"/>
          </a:xfrm>
        </p:spPr>
        <p:txBody>
          <a:bodyPr>
            <a:normAutofit/>
          </a:bodyPr>
          <a:lstStyle/>
          <a:p>
            <a:pPr algn="r"/>
            <a:r>
              <a:rPr lang="en-US" dirty="0">
                <a:solidFill>
                  <a:schemeClr val="accent1"/>
                </a:solidFill>
              </a:rPr>
              <a:t>Why Do You Care?	</a:t>
            </a:r>
          </a:p>
        </p:txBody>
      </p:sp>
      <p:sp>
        <p:nvSpPr>
          <p:cNvPr id="3" name="Content Placeholder 2"/>
          <p:cNvSpPr>
            <a:spLocks noGrp="1"/>
          </p:cNvSpPr>
          <p:nvPr>
            <p:ph idx="1"/>
          </p:nvPr>
        </p:nvSpPr>
        <p:spPr>
          <a:xfrm>
            <a:off x="4976031" y="963877"/>
            <a:ext cx="6377769" cy="4930246"/>
          </a:xfrm>
        </p:spPr>
        <p:txBody>
          <a:bodyPr anchor="ctr">
            <a:normAutofit/>
          </a:bodyPr>
          <a:lstStyle/>
          <a:p>
            <a:r>
              <a:rPr lang="en-US" sz="2400" dirty="0"/>
              <a:t>Debugging is a critical reverse engineering skill</a:t>
            </a:r>
          </a:p>
          <a:p>
            <a:endParaRPr lang="en-US" sz="2400" dirty="0"/>
          </a:p>
          <a:p>
            <a:r>
              <a:rPr lang="en-US" sz="2400" dirty="0" err="1"/>
              <a:t>WinDbg</a:t>
            </a:r>
            <a:r>
              <a:rPr lang="en-US" sz="2400" dirty="0"/>
              <a:t> is supported by Microsoft</a:t>
            </a:r>
          </a:p>
          <a:p>
            <a:endParaRPr lang="en-US" sz="2400" dirty="0"/>
          </a:p>
          <a:p>
            <a:r>
              <a:rPr lang="en-US" sz="2400" dirty="0" err="1"/>
              <a:t>WinDbg</a:t>
            </a:r>
            <a:r>
              <a:rPr lang="en-US" sz="2400" dirty="0"/>
              <a:t> allows for Kernel debugging</a:t>
            </a:r>
          </a:p>
        </p:txBody>
      </p:sp>
    </p:spTree>
    <p:extLst>
      <p:ext uri="{BB962C8B-B14F-4D97-AF65-F5344CB8AC3E}">
        <p14:creationId xmlns:p14="http://schemas.microsoft.com/office/powerpoint/2010/main" val="21270175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9781" y="2745736"/>
            <a:ext cx="3698803" cy="1366528"/>
          </a:xfrm>
          <a:solidFill>
            <a:schemeClr val="bg1">
              <a:alpha val="50000"/>
            </a:schemeClr>
          </a:solidFill>
          <a:ln w="25400" cap="sq">
            <a:solidFill>
              <a:schemeClr val="tx1"/>
            </a:solidFill>
            <a:miter lim="800000"/>
          </a:ln>
        </p:spPr>
        <p:txBody>
          <a:bodyPr>
            <a:normAutofit/>
          </a:bodyPr>
          <a:lstStyle/>
          <a:p>
            <a:pPr algn="ctr"/>
            <a:r>
              <a:rPr lang="en-US" sz="3200"/>
              <a:t>WinDbg Help</a:t>
            </a:r>
          </a:p>
        </p:txBody>
      </p:sp>
      <p:sp>
        <p:nvSpPr>
          <p:cNvPr id="3" name="Content Placeholder 2"/>
          <p:cNvSpPr>
            <a:spLocks noGrp="1"/>
          </p:cNvSpPr>
          <p:nvPr>
            <p:ph idx="1"/>
          </p:nvPr>
        </p:nvSpPr>
        <p:spPr>
          <a:xfrm>
            <a:off x="6049182" y="802638"/>
            <a:ext cx="5408696" cy="5252722"/>
          </a:xfrm>
        </p:spPr>
        <p:txBody>
          <a:bodyPr anchor="ctr">
            <a:normAutofit/>
          </a:bodyPr>
          <a:lstStyle/>
          <a:p>
            <a:r>
              <a:rPr lang="en-US" sz="2400">
                <a:solidFill>
                  <a:schemeClr val="bg1"/>
                </a:solidFill>
              </a:rPr>
              <a:t>From the command window: .hh</a:t>
            </a:r>
          </a:p>
          <a:p>
            <a:endParaRPr lang="en-US" sz="2400">
              <a:solidFill>
                <a:schemeClr val="bg1"/>
              </a:solidFill>
            </a:endParaRPr>
          </a:p>
          <a:p>
            <a:r>
              <a:rPr lang="en-US" sz="2400">
                <a:solidFill>
                  <a:schemeClr val="bg1"/>
                </a:solidFill>
              </a:rPr>
              <a:t>Online:</a:t>
            </a:r>
          </a:p>
          <a:p>
            <a:pPr lvl="1"/>
            <a:r>
              <a:rPr lang="en-US">
                <a:solidFill>
                  <a:schemeClr val="bg1"/>
                </a:solidFill>
              </a:rPr>
              <a:t>http://windbg.info/doc/1-common-cmds.html</a:t>
            </a:r>
          </a:p>
        </p:txBody>
      </p:sp>
    </p:spTree>
    <p:extLst>
      <p:ext uri="{BB962C8B-B14F-4D97-AF65-F5344CB8AC3E}">
        <p14:creationId xmlns:p14="http://schemas.microsoft.com/office/powerpoint/2010/main" val="13908740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0" y="963877"/>
            <a:ext cx="3494362" cy="4930246"/>
          </a:xfrm>
        </p:spPr>
        <p:txBody>
          <a:bodyPr>
            <a:normAutofit/>
          </a:bodyPr>
          <a:lstStyle/>
          <a:p>
            <a:pPr algn="r"/>
            <a:r>
              <a:rPr lang="en-US" dirty="0">
                <a:solidFill>
                  <a:schemeClr val="accent1"/>
                </a:solidFill>
              </a:rPr>
              <a:t>Summary</a:t>
            </a:r>
          </a:p>
        </p:txBody>
      </p:sp>
      <p:sp>
        <p:nvSpPr>
          <p:cNvPr id="3" name="Content Placeholder 2"/>
          <p:cNvSpPr>
            <a:spLocks noGrp="1"/>
          </p:cNvSpPr>
          <p:nvPr>
            <p:ph idx="1"/>
          </p:nvPr>
        </p:nvSpPr>
        <p:spPr>
          <a:xfrm>
            <a:off x="4976031" y="963877"/>
            <a:ext cx="6377769" cy="4930246"/>
          </a:xfrm>
        </p:spPr>
        <p:txBody>
          <a:bodyPr anchor="ctr">
            <a:normAutofit/>
          </a:bodyPr>
          <a:lstStyle/>
          <a:p>
            <a:r>
              <a:rPr lang="en-US" sz="2400" dirty="0">
                <a:solidFill>
                  <a:schemeClr val="tx1">
                    <a:lumMod val="85000"/>
                    <a:lumOff val="15000"/>
                  </a:schemeClr>
                </a:solidFill>
              </a:rPr>
              <a:t>How to load a program for debugging</a:t>
            </a:r>
          </a:p>
          <a:p>
            <a:endParaRPr lang="en-US" sz="2400" dirty="0">
              <a:solidFill>
                <a:schemeClr val="tx1">
                  <a:lumMod val="85000"/>
                  <a:lumOff val="15000"/>
                </a:schemeClr>
              </a:solidFill>
            </a:endParaRPr>
          </a:p>
          <a:p>
            <a:r>
              <a:rPr lang="en-US" sz="2400" dirty="0">
                <a:solidFill>
                  <a:schemeClr val="tx1">
                    <a:lumMod val="85000"/>
                    <a:lumOff val="15000"/>
                  </a:schemeClr>
                </a:solidFill>
              </a:rPr>
              <a:t>Understand the different windows available</a:t>
            </a:r>
          </a:p>
          <a:p>
            <a:endParaRPr lang="en-US" sz="2400" dirty="0">
              <a:solidFill>
                <a:schemeClr val="tx1">
                  <a:lumMod val="85000"/>
                  <a:lumOff val="15000"/>
                </a:schemeClr>
              </a:solidFill>
            </a:endParaRPr>
          </a:p>
          <a:p>
            <a:r>
              <a:rPr lang="en-US" sz="2400" dirty="0">
                <a:solidFill>
                  <a:schemeClr val="tx1">
                    <a:lumMod val="85000"/>
                    <a:lumOff val="15000"/>
                  </a:schemeClr>
                </a:solidFill>
              </a:rPr>
              <a:t>Explore basic commands and interact with target program</a:t>
            </a:r>
          </a:p>
        </p:txBody>
      </p:sp>
    </p:spTree>
    <p:extLst>
      <p:ext uri="{BB962C8B-B14F-4D97-AF65-F5344CB8AC3E}">
        <p14:creationId xmlns:p14="http://schemas.microsoft.com/office/powerpoint/2010/main" val="3627415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3478" y="0"/>
            <a:ext cx="465738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53478" cy="6858000"/>
          </a:xfrm>
          <a:prstGeom prst="rect">
            <a:avLst/>
          </a:prstGeom>
          <a:solidFill>
            <a:schemeClr val="tx1">
              <a:lumMod val="75000"/>
              <a:lumOff val="2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01163" y="3050435"/>
            <a:ext cx="3720353" cy="757130"/>
          </a:xfrm>
          <a:ln w="25400" cap="sq">
            <a:solidFill>
              <a:srgbClr val="FFFFFF"/>
            </a:solidFill>
            <a:miter lim="800000"/>
          </a:ln>
        </p:spPr>
        <p:txBody>
          <a:bodyPr>
            <a:normAutofit/>
          </a:bodyPr>
          <a:lstStyle/>
          <a:p>
            <a:pPr algn="ctr"/>
            <a:r>
              <a:rPr lang="en-US" sz="2800">
                <a:solidFill>
                  <a:srgbClr val="FFFFFF"/>
                </a:solidFill>
              </a:rPr>
              <a:t>Objectives</a:t>
            </a:r>
          </a:p>
        </p:txBody>
      </p:sp>
      <p:sp>
        <p:nvSpPr>
          <p:cNvPr id="3" name="Content Placeholder 2"/>
          <p:cNvSpPr>
            <a:spLocks noGrp="1"/>
          </p:cNvSpPr>
          <p:nvPr>
            <p:ph idx="1"/>
          </p:nvPr>
        </p:nvSpPr>
        <p:spPr>
          <a:xfrm>
            <a:off x="6570206" y="1111753"/>
            <a:ext cx="5057396" cy="4628275"/>
          </a:xfrm>
        </p:spPr>
        <p:txBody>
          <a:bodyPr anchor="ctr">
            <a:normAutofit/>
          </a:bodyPr>
          <a:lstStyle/>
          <a:p>
            <a:r>
              <a:rPr lang="en-US" sz="2000" dirty="0">
                <a:solidFill>
                  <a:schemeClr val="tx1">
                    <a:lumMod val="85000"/>
                    <a:lumOff val="15000"/>
                  </a:schemeClr>
                </a:solidFill>
              </a:rPr>
              <a:t>How to load a program for debugging</a:t>
            </a:r>
          </a:p>
          <a:p>
            <a:endParaRPr lang="en-US" sz="2000" dirty="0">
              <a:solidFill>
                <a:schemeClr val="tx1">
                  <a:lumMod val="85000"/>
                  <a:lumOff val="15000"/>
                </a:schemeClr>
              </a:solidFill>
            </a:endParaRPr>
          </a:p>
          <a:p>
            <a:r>
              <a:rPr lang="en-US" sz="2000" dirty="0">
                <a:solidFill>
                  <a:schemeClr val="tx1">
                    <a:lumMod val="85000"/>
                    <a:lumOff val="15000"/>
                  </a:schemeClr>
                </a:solidFill>
              </a:rPr>
              <a:t>Understand the different windows available</a:t>
            </a:r>
          </a:p>
          <a:p>
            <a:endParaRPr lang="en-US" sz="2000" dirty="0">
              <a:solidFill>
                <a:schemeClr val="tx1">
                  <a:lumMod val="85000"/>
                  <a:lumOff val="15000"/>
                </a:schemeClr>
              </a:solidFill>
            </a:endParaRPr>
          </a:p>
          <a:p>
            <a:r>
              <a:rPr lang="en-US" sz="2000" dirty="0">
                <a:solidFill>
                  <a:schemeClr val="tx1">
                    <a:lumMod val="85000"/>
                    <a:lumOff val="15000"/>
                  </a:schemeClr>
                </a:solidFill>
              </a:rPr>
              <a:t>Explore basic commands and interact with target program</a:t>
            </a:r>
          </a:p>
        </p:txBody>
      </p:sp>
    </p:spTree>
    <p:extLst>
      <p:ext uri="{BB962C8B-B14F-4D97-AF65-F5344CB8AC3E}">
        <p14:creationId xmlns:p14="http://schemas.microsoft.com/office/powerpoint/2010/main" val="72297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0" y="963877"/>
            <a:ext cx="3494362" cy="4930246"/>
          </a:xfrm>
        </p:spPr>
        <p:txBody>
          <a:bodyPr>
            <a:normAutofit/>
          </a:bodyPr>
          <a:lstStyle/>
          <a:p>
            <a:pPr algn="r"/>
            <a:r>
              <a:rPr lang="en-US">
                <a:solidFill>
                  <a:schemeClr val="accent1"/>
                </a:solidFill>
              </a:rPr>
              <a:t>WinDbg Setup</a:t>
            </a:r>
          </a:p>
        </p:txBody>
      </p:sp>
      <p:sp>
        <p:nvSpPr>
          <p:cNvPr id="3" name="Content Placeholder 2"/>
          <p:cNvSpPr>
            <a:spLocks noGrp="1"/>
          </p:cNvSpPr>
          <p:nvPr>
            <p:ph idx="1"/>
          </p:nvPr>
        </p:nvSpPr>
        <p:spPr>
          <a:xfrm>
            <a:off x="4976031" y="963877"/>
            <a:ext cx="6377769" cy="4930246"/>
          </a:xfrm>
        </p:spPr>
        <p:txBody>
          <a:bodyPr anchor="ctr">
            <a:normAutofit/>
          </a:bodyPr>
          <a:lstStyle/>
          <a:p>
            <a:r>
              <a:rPr lang="en-US" sz="2400" dirty="0"/>
              <a:t>Where to download?</a:t>
            </a:r>
          </a:p>
          <a:p>
            <a:pPr lvl="1"/>
            <a:r>
              <a:rPr lang="en-US" dirty="0"/>
              <a:t>Windows Development Kit</a:t>
            </a:r>
          </a:p>
          <a:p>
            <a:pPr lvl="1"/>
            <a:r>
              <a:rPr lang="en-US" dirty="0">
                <a:hlinkClick r:id="rId3"/>
              </a:rPr>
              <a:t>https://www.microsoft.com/en-us/download/details.aspx?id=8279</a:t>
            </a:r>
            <a:endParaRPr lang="en-US" dirty="0"/>
          </a:p>
          <a:p>
            <a:pPr lvl="1"/>
            <a:endParaRPr lang="en-US" dirty="0"/>
          </a:p>
          <a:p>
            <a:r>
              <a:rPr lang="en-US" sz="2400" dirty="0"/>
              <a:t>You can install as a stand-alone option</a:t>
            </a:r>
          </a:p>
          <a:p>
            <a:pPr lvl="1"/>
            <a:endParaRPr lang="en-US" dirty="0"/>
          </a:p>
          <a:p>
            <a:endParaRPr lang="en-US" sz="2400" dirty="0"/>
          </a:p>
        </p:txBody>
      </p:sp>
    </p:spTree>
    <p:extLst>
      <p:ext uri="{BB962C8B-B14F-4D97-AF65-F5344CB8AC3E}">
        <p14:creationId xmlns:p14="http://schemas.microsoft.com/office/powerpoint/2010/main" val="2339258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382209" y="1815701"/>
            <a:ext cx="11517032" cy="3714242"/>
          </a:xfrm>
          <a:prstGeom prst="rect">
            <a:avLst/>
          </a:prstGeom>
        </p:spPr>
      </p:pic>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Loading a Program</a:t>
            </a:r>
          </a:p>
        </p:txBody>
      </p:sp>
    </p:spTree>
    <p:extLst>
      <p:ext uri="{BB962C8B-B14F-4D97-AF65-F5344CB8AC3E}">
        <p14:creationId xmlns:p14="http://schemas.microsoft.com/office/powerpoint/2010/main" val="2436601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864811" y="1675227"/>
            <a:ext cx="10462378" cy="4394199"/>
          </a:xfrm>
          <a:prstGeom prst="rect">
            <a:avLst/>
          </a:prstGeom>
        </p:spPr>
      </p:pic>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Accessing Windows</a:t>
            </a:r>
          </a:p>
        </p:txBody>
      </p:sp>
    </p:spTree>
    <p:extLst>
      <p:ext uri="{BB962C8B-B14F-4D97-AF65-F5344CB8AC3E}">
        <p14:creationId xmlns:p14="http://schemas.microsoft.com/office/powerpoint/2010/main" val="3477740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1955" y="5346696"/>
            <a:ext cx="5360045" cy="1511304"/>
          </a:xfrm>
          <a:custGeom>
            <a:avLst/>
            <a:gdLst>
              <a:gd name="connsiteX0" fmla="*/ 4545473 w 5360045"/>
              <a:gd name="connsiteY0" fmla="*/ 0 h 1511304"/>
              <a:gd name="connsiteX1" fmla="*/ 5360045 w 5360045"/>
              <a:gd name="connsiteY1" fmla="*/ 0 h 1511304"/>
              <a:gd name="connsiteX2" fmla="*/ 5360045 w 5360045"/>
              <a:gd name="connsiteY2" fmla="*/ 1046730 h 1511304"/>
              <a:gd name="connsiteX3" fmla="*/ 5360045 w 5360045"/>
              <a:gd name="connsiteY3" fmla="*/ 1508760 h 1511304"/>
              <a:gd name="connsiteX4" fmla="*/ 5360045 w 5360045"/>
              <a:gd name="connsiteY4" fmla="*/ 1511304 h 1511304"/>
              <a:gd name="connsiteX5" fmla="*/ 4545474 w 5360045"/>
              <a:gd name="connsiteY5" fmla="*/ 1511304 h 1511304"/>
              <a:gd name="connsiteX6" fmla="*/ 2525897 w 5360045"/>
              <a:gd name="connsiteY6" fmla="*/ 1511304 h 1511304"/>
              <a:gd name="connsiteX7" fmla="*/ 0 w 5360045"/>
              <a:gd name="connsiteY7" fmla="*/ 1511304 h 1511304"/>
              <a:gd name="connsiteX8" fmla="*/ 697617 w 5360045"/>
              <a:gd name="connsiteY8" fmla="*/ 3 h 1511304"/>
              <a:gd name="connsiteX9" fmla="*/ 4545473 w 5360045"/>
              <a:gd name="connsiteY9"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0045" h="1511304">
                <a:moveTo>
                  <a:pt x="4545473" y="0"/>
                </a:moveTo>
                <a:lnTo>
                  <a:pt x="5360045" y="0"/>
                </a:lnTo>
                <a:lnTo>
                  <a:pt x="5360045" y="1046730"/>
                </a:lnTo>
                <a:lnTo>
                  <a:pt x="5360045" y="1508760"/>
                </a:lnTo>
                <a:lnTo>
                  <a:pt x="5360045" y="1511304"/>
                </a:lnTo>
                <a:lnTo>
                  <a:pt x="4545474" y="1511304"/>
                </a:lnTo>
                <a:lnTo>
                  <a:pt x="2525897" y="1511304"/>
                </a:lnTo>
                <a:lnTo>
                  <a:pt x="0" y="1511304"/>
                </a:lnTo>
                <a:lnTo>
                  <a:pt x="697617" y="3"/>
                </a:lnTo>
                <a:lnTo>
                  <a:pt x="4545473" y="3"/>
                </a:lnTo>
                <a:close/>
              </a:path>
            </a:pathLst>
          </a:cu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46694"/>
            <a:ext cx="7346605" cy="1511306"/>
          </a:xfrm>
          <a:custGeom>
            <a:avLst/>
            <a:gdLst>
              <a:gd name="connsiteX0" fmla="*/ 0 w 7346605"/>
              <a:gd name="connsiteY0" fmla="*/ 0 h 1511306"/>
              <a:gd name="connsiteX1" fmla="*/ 239486 w 7346605"/>
              <a:gd name="connsiteY1" fmla="*/ 0 h 1511306"/>
              <a:gd name="connsiteX2" fmla="*/ 1209568 w 7346605"/>
              <a:gd name="connsiteY2" fmla="*/ 0 h 1511306"/>
              <a:gd name="connsiteX3" fmla="*/ 2405743 w 7346605"/>
              <a:gd name="connsiteY3" fmla="*/ 0 h 1511306"/>
              <a:gd name="connsiteX4" fmla="*/ 2405743 w 7346605"/>
              <a:gd name="connsiteY4" fmla="*/ 2544 h 1511306"/>
              <a:gd name="connsiteX5" fmla="*/ 2801131 w 7346605"/>
              <a:gd name="connsiteY5" fmla="*/ 2544 h 1511306"/>
              <a:gd name="connsiteX6" fmla="*/ 2801131 w 7346605"/>
              <a:gd name="connsiteY6" fmla="*/ 0 h 1511306"/>
              <a:gd name="connsiteX7" fmla="*/ 7346605 w 7346605"/>
              <a:gd name="connsiteY7" fmla="*/ 0 h 1511306"/>
              <a:gd name="connsiteX8" fmla="*/ 6648988 w 7346605"/>
              <a:gd name="connsiteY8" fmla="*/ 1511301 h 1511306"/>
              <a:gd name="connsiteX9" fmla="*/ 2801132 w 7346605"/>
              <a:gd name="connsiteY9" fmla="*/ 1511301 h 1511306"/>
              <a:gd name="connsiteX10" fmla="*/ 2801132 w 7346605"/>
              <a:gd name="connsiteY10" fmla="*/ 1511304 h 1511306"/>
              <a:gd name="connsiteX11" fmla="*/ 2405743 w 7346605"/>
              <a:gd name="connsiteY11" fmla="*/ 1511304 h 1511306"/>
              <a:gd name="connsiteX12" fmla="*/ 2405743 w 7346605"/>
              <a:gd name="connsiteY12" fmla="*/ 1511306 h 1511306"/>
              <a:gd name="connsiteX13" fmla="*/ 1333411 w 7346605"/>
              <a:gd name="connsiteY13" fmla="*/ 1511306 h 1511306"/>
              <a:gd name="connsiteX14" fmla="*/ 1219208 w 7346605"/>
              <a:gd name="connsiteY14" fmla="*/ 1511306 h 1511306"/>
              <a:gd name="connsiteX15" fmla="*/ 1209568 w 7346605"/>
              <a:gd name="connsiteY15" fmla="*/ 1511306 h 1511306"/>
              <a:gd name="connsiteX16" fmla="*/ 239486 w 7346605"/>
              <a:gd name="connsiteY16" fmla="*/ 1511306 h 1511306"/>
              <a:gd name="connsiteX17" fmla="*/ 0 w 7346605"/>
              <a:gd name="connsiteY17"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6605" h="1511306">
                <a:moveTo>
                  <a:pt x="0" y="0"/>
                </a:moveTo>
                <a:lnTo>
                  <a:pt x="239486" y="0"/>
                </a:lnTo>
                <a:lnTo>
                  <a:pt x="1209568" y="0"/>
                </a:lnTo>
                <a:lnTo>
                  <a:pt x="2405743" y="0"/>
                </a:lnTo>
                <a:lnTo>
                  <a:pt x="2405743" y="2544"/>
                </a:lnTo>
                <a:lnTo>
                  <a:pt x="2801131" y="2544"/>
                </a:lnTo>
                <a:lnTo>
                  <a:pt x="2801131" y="0"/>
                </a:lnTo>
                <a:lnTo>
                  <a:pt x="7346605" y="0"/>
                </a:lnTo>
                <a:lnTo>
                  <a:pt x="6648988" y="1511301"/>
                </a:lnTo>
                <a:lnTo>
                  <a:pt x="2801132" y="1511301"/>
                </a:lnTo>
                <a:lnTo>
                  <a:pt x="2801132" y="1511304"/>
                </a:lnTo>
                <a:lnTo>
                  <a:pt x="2405743" y="1511304"/>
                </a:lnTo>
                <a:lnTo>
                  <a:pt x="2405743" y="1511306"/>
                </a:lnTo>
                <a:lnTo>
                  <a:pt x="1333411" y="1511306"/>
                </a:lnTo>
                <a:lnTo>
                  <a:pt x="1219208" y="1511306"/>
                </a:lnTo>
                <a:lnTo>
                  <a:pt x="1209568" y="1511306"/>
                </a:lnTo>
                <a:lnTo>
                  <a:pt x="239486" y="1511306"/>
                </a:lnTo>
                <a:lnTo>
                  <a:pt x="0" y="151130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123" y="1088571"/>
            <a:ext cx="6923482" cy="3150183"/>
          </a:xfrm>
          <a:prstGeom prst="rect">
            <a:avLst/>
          </a:prstGeom>
        </p:spPr>
      </p:pic>
      <p:sp>
        <p:nvSpPr>
          <p:cNvPr id="2" name="Title 1"/>
          <p:cNvSpPr>
            <a:spLocks noGrp="1"/>
          </p:cNvSpPr>
          <p:nvPr>
            <p:ph type="title"/>
          </p:nvPr>
        </p:nvSpPr>
        <p:spPr>
          <a:xfrm>
            <a:off x="950121" y="5529884"/>
            <a:ext cx="5693783" cy="1096331"/>
          </a:xfrm>
        </p:spPr>
        <p:txBody>
          <a:bodyPr>
            <a:normAutofit/>
          </a:bodyPr>
          <a:lstStyle/>
          <a:p>
            <a:r>
              <a:rPr lang="en-US" sz="4000"/>
              <a:t>Important Windows</a:t>
            </a:r>
          </a:p>
        </p:txBody>
      </p:sp>
      <p:sp>
        <p:nvSpPr>
          <p:cNvPr id="3" name="Content Placeholder 2"/>
          <p:cNvSpPr>
            <a:spLocks noGrp="1"/>
          </p:cNvSpPr>
          <p:nvPr>
            <p:ph idx="1"/>
          </p:nvPr>
        </p:nvSpPr>
        <p:spPr>
          <a:xfrm>
            <a:off x="7534655" y="965199"/>
            <a:ext cx="4008101" cy="4020458"/>
          </a:xfrm>
        </p:spPr>
        <p:txBody>
          <a:bodyPr anchor="ctr">
            <a:normAutofit/>
          </a:bodyPr>
          <a:lstStyle/>
          <a:p>
            <a:r>
              <a:rPr lang="en-US" sz="2000"/>
              <a:t>Disassembly Window</a:t>
            </a:r>
          </a:p>
          <a:p>
            <a:pPr lvl="1"/>
            <a:r>
              <a:rPr lang="en-US" sz="2000"/>
              <a:t>Current instruction pointer w/ instructions before/after</a:t>
            </a:r>
          </a:p>
          <a:p>
            <a:pPr lvl="1"/>
            <a:endParaRPr lang="en-US" sz="2000"/>
          </a:p>
          <a:p>
            <a:endParaRPr lang="en-US" sz="2000"/>
          </a:p>
          <a:p>
            <a:endParaRPr lang="en-US" sz="2000"/>
          </a:p>
        </p:txBody>
      </p:sp>
    </p:spTree>
    <p:extLst>
      <p:ext uri="{BB962C8B-B14F-4D97-AF65-F5344CB8AC3E}">
        <p14:creationId xmlns:p14="http://schemas.microsoft.com/office/powerpoint/2010/main" val="2002404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1955" y="5346696"/>
            <a:ext cx="5360045" cy="1511304"/>
          </a:xfrm>
          <a:custGeom>
            <a:avLst/>
            <a:gdLst>
              <a:gd name="connsiteX0" fmla="*/ 4545473 w 5360045"/>
              <a:gd name="connsiteY0" fmla="*/ 0 h 1511304"/>
              <a:gd name="connsiteX1" fmla="*/ 5360045 w 5360045"/>
              <a:gd name="connsiteY1" fmla="*/ 0 h 1511304"/>
              <a:gd name="connsiteX2" fmla="*/ 5360045 w 5360045"/>
              <a:gd name="connsiteY2" fmla="*/ 1046730 h 1511304"/>
              <a:gd name="connsiteX3" fmla="*/ 5360045 w 5360045"/>
              <a:gd name="connsiteY3" fmla="*/ 1508760 h 1511304"/>
              <a:gd name="connsiteX4" fmla="*/ 5360045 w 5360045"/>
              <a:gd name="connsiteY4" fmla="*/ 1511304 h 1511304"/>
              <a:gd name="connsiteX5" fmla="*/ 4545474 w 5360045"/>
              <a:gd name="connsiteY5" fmla="*/ 1511304 h 1511304"/>
              <a:gd name="connsiteX6" fmla="*/ 2525897 w 5360045"/>
              <a:gd name="connsiteY6" fmla="*/ 1511304 h 1511304"/>
              <a:gd name="connsiteX7" fmla="*/ 0 w 5360045"/>
              <a:gd name="connsiteY7" fmla="*/ 1511304 h 1511304"/>
              <a:gd name="connsiteX8" fmla="*/ 697617 w 5360045"/>
              <a:gd name="connsiteY8" fmla="*/ 3 h 1511304"/>
              <a:gd name="connsiteX9" fmla="*/ 4545473 w 5360045"/>
              <a:gd name="connsiteY9"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0045" h="1511304">
                <a:moveTo>
                  <a:pt x="4545473" y="0"/>
                </a:moveTo>
                <a:lnTo>
                  <a:pt x="5360045" y="0"/>
                </a:lnTo>
                <a:lnTo>
                  <a:pt x="5360045" y="1046730"/>
                </a:lnTo>
                <a:lnTo>
                  <a:pt x="5360045" y="1508760"/>
                </a:lnTo>
                <a:lnTo>
                  <a:pt x="5360045" y="1511304"/>
                </a:lnTo>
                <a:lnTo>
                  <a:pt x="4545474" y="1511304"/>
                </a:lnTo>
                <a:lnTo>
                  <a:pt x="2525897" y="1511304"/>
                </a:lnTo>
                <a:lnTo>
                  <a:pt x="0" y="1511304"/>
                </a:lnTo>
                <a:lnTo>
                  <a:pt x="697617" y="3"/>
                </a:lnTo>
                <a:lnTo>
                  <a:pt x="4545473" y="3"/>
                </a:lnTo>
                <a:close/>
              </a:path>
            </a:pathLst>
          </a:cu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46694"/>
            <a:ext cx="7346605" cy="1511306"/>
          </a:xfrm>
          <a:custGeom>
            <a:avLst/>
            <a:gdLst>
              <a:gd name="connsiteX0" fmla="*/ 0 w 7346605"/>
              <a:gd name="connsiteY0" fmla="*/ 0 h 1511306"/>
              <a:gd name="connsiteX1" fmla="*/ 239486 w 7346605"/>
              <a:gd name="connsiteY1" fmla="*/ 0 h 1511306"/>
              <a:gd name="connsiteX2" fmla="*/ 1209568 w 7346605"/>
              <a:gd name="connsiteY2" fmla="*/ 0 h 1511306"/>
              <a:gd name="connsiteX3" fmla="*/ 2405743 w 7346605"/>
              <a:gd name="connsiteY3" fmla="*/ 0 h 1511306"/>
              <a:gd name="connsiteX4" fmla="*/ 2405743 w 7346605"/>
              <a:gd name="connsiteY4" fmla="*/ 2544 h 1511306"/>
              <a:gd name="connsiteX5" fmla="*/ 2801131 w 7346605"/>
              <a:gd name="connsiteY5" fmla="*/ 2544 h 1511306"/>
              <a:gd name="connsiteX6" fmla="*/ 2801131 w 7346605"/>
              <a:gd name="connsiteY6" fmla="*/ 0 h 1511306"/>
              <a:gd name="connsiteX7" fmla="*/ 7346605 w 7346605"/>
              <a:gd name="connsiteY7" fmla="*/ 0 h 1511306"/>
              <a:gd name="connsiteX8" fmla="*/ 6648988 w 7346605"/>
              <a:gd name="connsiteY8" fmla="*/ 1511301 h 1511306"/>
              <a:gd name="connsiteX9" fmla="*/ 2801132 w 7346605"/>
              <a:gd name="connsiteY9" fmla="*/ 1511301 h 1511306"/>
              <a:gd name="connsiteX10" fmla="*/ 2801132 w 7346605"/>
              <a:gd name="connsiteY10" fmla="*/ 1511304 h 1511306"/>
              <a:gd name="connsiteX11" fmla="*/ 2405743 w 7346605"/>
              <a:gd name="connsiteY11" fmla="*/ 1511304 h 1511306"/>
              <a:gd name="connsiteX12" fmla="*/ 2405743 w 7346605"/>
              <a:gd name="connsiteY12" fmla="*/ 1511306 h 1511306"/>
              <a:gd name="connsiteX13" fmla="*/ 1333411 w 7346605"/>
              <a:gd name="connsiteY13" fmla="*/ 1511306 h 1511306"/>
              <a:gd name="connsiteX14" fmla="*/ 1219208 w 7346605"/>
              <a:gd name="connsiteY14" fmla="*/ 1511306 h 1511306"/>
              <a:gd name="connsiteX15" fmla="*/ 1209568 w 7346605"/>
              <a:gd name="connsiteY15" fmla="*/ 1511306 h 1511306"/>
              <a:gd name="connsiteX16" fmla="*/ 239486 w 7346605"/>
              <a:gd name="connsiteY16" fmla="*/ 1511306 h 1511306"/>
              <a:gd name="connsiteX17" fmla="*/ 0 w 7346605"/>
              <a:gd name="connsiteY17"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6605" h="1511306">
                <a:moveTo>
                  <a:pt x="0" y="0"/>
                </a:moveTo>
                <a:lnTo>
                  <a:pt x="239486" y="0"/>
                </a:lnTo>
                <a:lnTo>
                  <a:pt x="1209568" y="0"/>
                </a:lnTo>
                <a:lnTo>
                  <a:pt x="2405743" y="0"/>
                </a:lnTo>
                <a:lnTo>
                  <a:pt x="2405743" y="2544"/>
                </a:lnTo>
                <a:lnTo>
                  <a:pt x="2801131" y="2544"/>
                </a:lnTo>
                <a:lnTo>
                  <a:pt x="2801131" y="0"/>
                </a:lnTo>
                <a:lnTo>
                  <a:pt x="7346605" y="0"/>
                </a:lnTo>
                <a:lnTo>
                  <a:pt x="6648988" y="1511301"/>
                </a:lnTo>
                <a:lnTo>
                  <a:pt x="2801132" y="1511301"/>
                </a:lnTo>
                <a:lnTo>
                  <a:pt x="2801132" y="1511304"/>
                </a:lnTo>
                <a:lnTo>
                  <a:pt x="2405743" y="1511304"/>
                </a:lnTo>
                <a:lnTo>
                  <a:pt x="2405743" y="1511306"/>
                </a:lnTo>
                <a:lnTo>
                  <a:pt x="1333411" y="1511306"/>
                </a:lnTo>
                <a:lnTo>
                  <a:pt x="1219208" y="1511306"/>
                </a:lnTo>
                <a:lnTo>
                  <a:pt x="1209568" y="1511306"/>
                </a:lnTo>
                <a:lnTo>
                  <a:pt x="239486" y="1511306"/>
                </a:lnTo>
                <a:lnTo>
                  <a:pt x="0" y="151130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433329" y="1843315"/>
            <a:ext cx="6617517" cy="2183780"/>
          </a:xfrm>
          <a:prstGeom prst="rect">
            <a:avLst/>
          </a:prstGeom>
        </p:spPr>
      </p:pic>
      <p:sp>
        <p:nvSpPr>
          <p:cNvPr id="2" name="Title 1"/>
          <p:cNvSpPr>
            <a:spLocks noGrp="1"/>
          </p:cNvSpPr>
          <p:nvPr>
            <p:ph type="title"/>
          </p:nvPr>
        </p:nvSpPr>
        <p:spPr>
          <a:xfrm>
            <a:off x="950121" y="5529884"/>
            <a:ext cx="5693783" cy="1096331"/>
          </a:xfrm>
        </p:spPr>
        <p:txBody>
          <a:bodyPr>
            <a:normAutofit/>
          </a:bodyPr>
          <a:lstStyle/>
          <a:p>
            <a:r>
              <a:rPr lang="en-US" sz="4000"/>
              <a:t>Important Windows</a:t>
            </a:r>
          </a:p>
        </p:txBody>
      </p:sp>
      <p:sp>
        <p:nvSpPr>
          <p:cNvPr id="3" name="Content Placeholder 2"/>
          <p:cNvSpPr>
            <a:spLocks noGrp="1"/>
          </p:cNvSpPr>
          <p:nvPr>
            <p:ph idx="1"/>
          </p:nvPr>
        </p:nvSpPr>
        <p:spPr>
          <a:xfrm>
            <a:off x="7534655" y="965199"/>
            <a:ext cx="4008101" cy="4020458"/>
          </a:xfrm>
        </p:spPr>
        <p:txBody>
          <a:bodyPr anchor="ctr">
            <a:normAutofit/>
          </a:bodyPr>
          <a:lstStyle/>
          <a:p>
            <a:r>
              <a:rPr lang="en-US" sz="2000"/>
              <a:t>Command Window</a:t>
            </a:r>
          </a:p>
          <a:p>
            <a:pPr lvl="1"/>
            <a:r>
              <a:rPr lang="en-US" sz="2000"/>
              <a:t>Allows you to enter commands to interact with debugger/software</a:t>
            </a:r>
          </a:p>
        </p:txBody>
      </p:sp>
    </p:spTree>
    <p:extLst>
      <p:ext uri="{BB962C8B-B14F-4D97-AF65-F5344CB8AC3E}">
        <p14:creationId xmlns:p14="http://schemas.microsoft.com/office/powerpoint/2010/main" val="3827487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Windows</a:t>
            </a:r>
          </a:p>
        </p:txBody>
      </p:sp>
      <p:sp>
        <p:nvSpPr>
          <p:cNvPr id="3" name="Content Placeholder 2"/>
          <p:cNvSpPr>
            <a:spLocks noGrp="1"/>
          </p:cNvSpPr>
          <p:nvPr>
            <p:ph idx="1"/>
          </p:nvPr>
        </p:nvSpPr>
        <p:spPr/>
        <p:txBody>
          <a:bodyPr/>
          <a:lstStyle/>
          <a:p>
            <a:r>
              <a:rPr lang="en-US" dirty="0"/>
              <a:t>Command:</a:t>
            </a:r>
          </a:p>
          <a:p>
            <a:pPr lvl="1"/>
            <a:r>
              <a:rPr lang="en-US" dirty="0"/>
              <a:t>a: assembles 32-bit instruction mnemonics</a:t>
            </a:r>
          </a:p>
          <a:p>
            <a:pPr lvl="2"/>
            <a:r>
              <a:rPr lang="en-US" dirty="0"/>
              <a:t>Puts resulting code into memory</a:t>
            </a:r>
          </a:p>
          <a:p>
            <a:endParaRPr lang="en-US" dirty="0"/>
          </a:p>
        </p:txBody>
      </p:sp>
      <p:pic>
        <p:nvPicPr>
          <p:cNvPr id="6" name="Picture 5"/>
          <p:cNvPicPr>
            <a:picLocks noChangeAspect="1"/>
          </p:cNvPicPr>
          <p:nvPr/>
        </p:nvPicPr>
        <p:blipFill>
          <a:blip r:embed="rId3"/>
          <a:stretch>
            <a:fillRect/>
          </a:stretch>
        </p:blipFill>
        <p:spPr>
          <a:xfrm>
            <a:off x="116623" y="3259480"/>
            <a:ext cx="10316220" cy="3251200"/>
          </a:xfrm>
          <a:prstGeom prst="rect">
            <a:avLst/>
          </a:prstGeom>
        </p:spPr>
      </p:pic>
      <p:pic>
        <p:nvPicPr>
          <p:cNvPr id="7" name="Picture 6"/>
          <p:cNvPicPr>
            <a:picLocks noChangeAspect="1"/>
          </p:cNvPicPr>
          <p:nvPr/>
        </p:nvPicPr>
        <p:blipFill>
          <a:blip r:embed="rId4"/>
          <a:stretch>
            <a:fillRect/>
          </a:stretch>
        </p:blipFill>
        <p:spPr>
          <a:xfrm>
            <a:off x="3497942" y="3259480"/>
            <a:ext cx="8577435" cy="3492971"/>
          </a:xfrm>
          <a:prstGeom prst="rect">
            <a:avLst/>
          </a:prstGeom>
        </p:spPr>
      </p:pic>
    </p:spTree>
    <p:extLst>
      <p:ext uri="{BB962C8B-B14F-4D97-AF65-F5344CB8AC3E}">
        <p14:creationId xmlns:p14="http://schemas.microsoft.com/office/powerpoint/2010/main" val="1334827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TotalTime>
  <Words>746</Words>
  <Application>Microsoft Macintosh PowerPoint</Application>
  <PresentationFormat>Widescreen</PresentationFormat>
  <Paragraphs>114</Paragraphs>
  <Slides>21</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WinDbg Lesson 16</vt:lpstr>
      <vt:lpstr>Why Do You Care? </vt:lpstr>
      <vt:lpstr>Objectives</vt:lpstr>
      <vt:lpstr>WinDbg Setup</vt:lpstr>
      <vt:lpstr>Loading a Program</vt:lpstr>
      <vt:lpstr>Accessing Windows</vt:lpstr>
      <vt:lpstr>Important Windows</vt:lpstr>
      <vt:lpstr>Important Windows</vt:lpstr>
      <vt:lpstr>Important Windows</vt:lpstr>
      <vt:lpstr>Important Windows</vt:lpstr>
      <vt:lpstr>Important Windows</vt:lpstr>
      <vt:lpstr>Important Windows</vt:lpstr>
      <vt:lpstr>Important Windows</vt:lpstr>
      <vt:lpstr>Important Windows</vt:lpstr>
      <vt:lpstr>Important Windows</vt:lpstr>
      <vt:lpstr>Commands</vt:lpstr>
      <vt:lpstr>Rebasing</vt:lpstr>
      <vt:lpstr>Absolute vs Relative Address</vt:lpstr>
      <vt:lpstr>Symbols</vt:lpstr>
      <vt:lpstr>WinDbg Help</vt:lpstr>
      <vt:lpstr>Summary</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XX - Topic </dc:title>
  <dc:creator>Stroschein, Joshua</dc:creator>
  <cp:lastModifiedBy>Demott, Jared</cp:lastModifiedBy>
  <cp:revision>29</cp:revision>
  <dcterms:created xsi:type="dcterms:W3CDTF">2017-05-15T13:23:39Z</dcterms:created>
  <dcterms:modified xsi:type="dcterms:W3CDTF">2018-05-29T13:14:39Z</dcterms:modified>
</cp:coreProperties>
</file>